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7" roundtripDataSignature="AMtx7mjrHkzPX+Dpzx0PTv8+LWRe2LuJ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GB"/>
              <a:t>Welcome to Pembroke Primary. </a:t>
            </a:r>
            <a:endParaRPr/>
          </a:p>
          <a:p>
            <a:pPr indent="0" lvl="0" marL="0" rtl="0" algn="l">
              <a:spcBef>
                <a:spcPts val="0"/>
              </a:spcBef>
              <a:spcAft>
                <a:spcPts val="0"/>
              </a:spcAft>
              <a:buNone/>
            </a:pPr>
            <a:r>
              <a:rPr lang="en-GB"/>
              <a:t>A bit about myself. </a:t>
            </a:r>
            <a:endParaRPr/>
          </a:p>
          <a:p>
            <a:pPr indent="0" lvl="0" marL="0" rtl="0" algn="l">
              <a:spcBef>
                <a:spcPts val="0"/>
              </a:spcBef>
              <a:spcAft>
                <a:spcPts val="0"/>
              </a:spcAft>
              <a:buNone/>
            </a:pPr>
            <a:r>
              <a:rPr lang="en-GB"/>
              <a:t>Introduction to the FP staff. </a:t>
            </a:r>
            <a:endParaRPr/>
          </a:p>
          <a:p>
            <a:pPr indent="0" lvl="0" marL="0" rtl="0" algn="l">
              <a:spcBef>
                <a:spcPts val="0"/>
              </a:spcBef>
              <a:spcAft>
                <a:spcPts val="0"/>
              </a:spcAft>
              <a:buNone/>
            </a:pPr>
            <a:r>
              <a:rPr lang="en-GB"/>
              <a:t>Any questions at the end. </a:t>
            </a:r>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9" name="Google Shape;16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70" name="Google Shape;170;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GB"/>
              <a:t>Children will be met at the gate by a member of staff, any late pupils will need to go to the office to sign in – they must be accompanied by an adult. If there is someone different collecting them from school, please let a member of staff know when you drop them off. We will provide a snack for the children at a cost of £1 a week. </a:t>
            </a:r>
            <a:endParaRPr/>
          </a:p>
          <a:p>
            <a:pPr indent="0" lvl="0" marL="0" rtl="0" algn="l">
              <a:spcBef>
                <a:spcPts val="0"/>
              </a:spcBef>
              <a:spcAft>
                <a:spcPts val="0"/>
              </a:spcAft>
              <a:buNone/>
            </a:pPr>
            <a:r>
              <a:rPr lang="en-GB"/>
              <a:t>Safety of the children is of utmost importance to us and you will be required to bring the children to the gate in the morning and be outside the classroom in order for us to release them. Whilst mentioning safety, I would like to inform you that Monmouthshire’s has a very strict policy regarding people who work within school, I can assure you that everyone who your child will be working with will have a Criminal Record Check, which is updated on a three yearly basis. Back gates will be locked throughout the school day and as from September, all staff will have an identity badge and visitors are always required to sign in and out and given a visitor badge. </a:t>
            </a:r>
            <a:endParaRPr/>
          </a:p>
        </p:txBody>
      </p:sp>
      <p:sp>
        <p:nvSpPr>
          <p:cNvPr id="100" name="Google Shape;100;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GB"/>
              <a:t>We have an open door policy and urge you to let us know any issues you may have. For children to succeed it is paramount that we work together.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Our current attendance target this year is 95%, and we ask that you support us in achieving this. We fully understand that at times, your child will be ill and unable to attend, however if this is the case please let us know as soon as possible – contact details will follow. If we do not hear from you this will not be authorised. </a:t>
            </a:r>
            <a:endParaRPr/>
          </a:p>
        </p:txBody>
      </p:sp>
      <p:sp>
        <p:nvSpPr>
          <p:cNvPr id="109" name="Google Shape;109;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GB"/>
              <a:t>We will teach your children the basic skills of reading, we ask that you provide the opportunities for the children to practice these skills.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 order for your child to participate in any local trips which are all planned to support their learning, we need permission! There is nothing worse that chasing permission on the day that our trip is taking place. </a:t>
            </a:r>
            <a:endParaRPr/>
          </a:p>
        </p:txBody>
      </p:sp>
      <p:sp>
        <p:nvSpPr>
          <p:cNvPr id="118" name="Google Shape;118;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GB"/>
              <a:t>Anything that moves needs to be labelled – many of the clothes, especially the jumpers will be the same size and the children don’t notice whose is whose.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Children need to be able to dress themselves, therefore we ask that if the children cannot tie their own laces, please do not buy them shoes with laces. Jewelery needs to be limited to a set of studs. – Please see prospectus for more information.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If children are having school dinners, dinner money needs to be in school.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 order to support us in making sure that registration and dinner times run as smoothly as possible, children need to know what they are having for dinner. And know that they cannot change their minds. </a:t>
            </a:r>
            <a:endParaRPr/>
          </a:p>
        </p:txBody>
      </p:sp>
      <p:sp>
        <p:nvSpPr>
          <p:cNvPr id="133" name="Google Shape;133;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41" name="Google Shape;14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2" name="Google Shape;14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2" name="Shape 32"/>
        <p:cNvGrpSpPr/>
        <p:nvPr/>
      </p:nvGrpSpPr>
      <p:grpSpPr>
        <a:xfrm>
          <a:off x="0" y="0"/>
          <a:ext cx="0" cy="0"/>
          <a:chOff x="0" y="0"/>
          <a:chExt cx="0" cy="0"/>
        </a:xfrm>
      </p:grpSpPr>
      <p:sp>
        <p:nvSpPr>
          <p:cNvPr id="33" name="Google Shape;33;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6" name="Shape 36"/>
        <p:cNvGrpSpPr/>
        <p:nvPr/>
      </p:nvGrpSpPr>
      <p:grpSpPr>
        <a:xfrm>
          <a:off x="0" y="0"/>
          <a:ext cx="0" cy="0"/>
          <a:chOff x="0" y="0"/>
          <a:chExt cx="0" cy="0"/>
        </a:xfrm>
      </p:grpSpPr>
      <p:sp>
        <p:nvSpPr>
          <p:cNvPr id="37" name="Google Shape;37;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9" name="Google Shape;39;p2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3" name="Shape 43"/>
        <p:cNvGrpSpPr/>
        <p:nvPr/>
      </p:nvGrpSpPr>
      <p:grpSpPr>
        <a:xfrm>
          <a:off x="0" y="0"/>
          <a:ext cx="0" cy="0"/>
          <a:chOff x="0" y="0"/>
          <a:chExt cx="0" cy="0"/>
        </a:xfrm>
      </p:grpSpPr>
      <p:sp>
        <p:nvSpPr>
          <p:cNvPr id="44" name="Google Shape;44;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6" name="Google Shape;46;p2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7" name="Google Shape;47;p2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2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 name="Google Shape;49;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2" name="Shape 52"/>
        <p:cNvGrpSpPr/>
        <p:nvPr/>
      </p:nvGrpSpPr>
      <p:grpSpPr>
        <a:xfrm>
          <a:off x="0" y="0"/>
          <a:ext cx="0" cy="0"/>
          <a:chOff x="0" y="0"/>
          <a:chExt cx="0" cy="0"/>
        </a:xfrm>
      </p:grpSpPr>
      <p:sp>
        <p:nvSpPr>
          <p:cNvPr id="53" name="Google Shape;53;p2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5" name="Google Shape;55;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2CCDC"/>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5.jpg"/><Relationship Id="rId7"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10.jpg"/><Relationship Id="rId5"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physicalliteracy.sportwales.org.uk/en/" TargetMode="External"/><Relationship Id="rId4" Type="http://schemas.openxmlformats.org/officeDocument/2006/relationships/image" Target="../media/image18.jpg"/><Relationship Id="rId5" Type="http://schemas.openxmlformats.org/officeDocument/2006/relationships/image" Target="../media/image23.jpg"/><Relationship Id="rId6"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1.jpg"/><Relationship Id="rId4" Type="http://schemas.openxmlformats.org/officeDocument/2006/relationships/image" Target="../media/image19.jpg"/><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2.jpg"/><Relationship Id="rId4" Type="http://schemas.openxmlformats.org/officeDocument/2006/relationships/image" Target="../media/image16.jpg"/><Relationship Id="rId5"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youtu.be/zW4kASbIw14"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 Id="rId4" Type="http://schemas.openxmlformats.org/officeDocument/2006/relationships/hyperlink" Target="http://www.pembroke.monmouthshire.sch.uk/" TargetMode="External"/><Relationship Id="rId9" Type="http://schemas.openxmlformats.org/officeDocument/2006/relationships/image" Target="../media/image4.png"/><Relationship Id="rId5" Type="http://schemas.openxmlformats.org/officeDocument/2006/relationships/hyperlink" Target="http://www.pembroke.monmouthshire.sch.uk/" TargetMode="External"/><Relationship Id="rId6" Type="http://schemas.openxmlformats.org/officeDocument/2006/relationships/hyperlink" Target="http://www.pembroke.monmouthshire.sch.uk/" TargetMode="External"/><Relationship Id="rId7" Type="http://schemas.openxmlformats.org/officeDocument/2006/relationships/hyperlink" Target="http://www.pembroke.monmouthshire.sch.uk/" TargetMode="External"/><Relationship Id="rId8" Type="http://schemas.openxmlformats.org/officeDocument/2006/relationships/hyperlink" Target="mailto:pembrokeprimaryschool@Monmouthshire.gov.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image" Target="../media/image7.jpg"/><Relationship Id="rId5" Type="http://schemas.openxmlformats.org/officeDocument/2006/relationships/image" Target="../media/image15.jp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
          <p:cNvSpPr txBox="1"/>
          <p:nvPr>
            <p:ph idx="1" type="subTitle"/>
          </p:nvPr>
        </p:nvSpPr>
        <p:spPr>
          <a:xfrm>
            <a:off x="1475656" y="3501008"/>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2"/>
              </a:buClr>
              <a:buSzPts val="6000"/>
              <a:buNone/>
            </a:pPr>
            <a:r>
              <a:rPr b="1" lang="en-GB" sz="6000">
                <a:solidFill>
                  <a:schemeClr val="dk2"/>
                </a:solidFill>
              </a:rPr>
              <a:t>Croeso</a:t>
            </a:r>
            <a:endParaRPr b="1" sz="6000">
              <a:solidFill>
                <a:schemeClr val="dk2"/>
              </a:solidFill>
            </a:endParaRPr>
          </a:p>
        </p:txBody>
      </p:sp>
      <p:sp>
        <p:nvSpPr>
          <p:cNvPr id="90" name="Google Shape;90;p1"/>
          <p:cNvSpPr/>
          <p:nvPr/>
        </p:nvSpPr>
        <p:spPr>
          <a:xfrm>
            <a:off x="251520" y="260648"/>
            <a:ext cx="8661090" cy="923330"/>
          </a:xfrm>
          <a:prstGeom prst="rect">
            <a:avLst/>
          </a:prstGeom>
          <a:solidFill>
            <a:srgbClr val="C5D8F1"/>
          </a:solidFill>
          <a:ln cap="flat" cmpd="sng" w="9525">
            <a:solidFill>
              <a:srgbClr val="17365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5400" u="none" cap="none" strike="noStrike">
                <a:solidFill>
                  <a:srgbClr val="6197ED"/>
                </a:solidFill>
                <a:latin typeface="Calibri"/>
                <a:ea typeface="Calibri"/>
                <a:cs typeface="Calibri"/>
                <a:sym typeface="Calibri"/>
              </a:rPr>
              <a:t>Pembroke Primary School </a:t>
            </a:r>
            <a:endParaRPr b="1" i="0" sz="5400" u="none" cap="none" strike="noStrike">
              <a:solidFill>
                <a:srgbClr val="6197ED"/>
              </a:solidFill>
              <a:latin typeface="Calibri"/>
              <a:ea typeface="Calibri"/>
              <a:cs typeface="Calibri"/>
              <a:sym typeface="Calibri"/>
            </a:endParaRPr>
          </a:p>
        </p:txBody>
      </p:sp>
      <p:pic>
        <p:nvPicPr>
          <p:cNvPr descr="http://www.schools-online.co.uk/_schoolWebsApp/Icons/ecoSchoolsSince2011.png" id="91" name="Google Shape;91;p1"/>
          <p:cNvPicPr preferRelativeResize="0"/>
          <p:nvPr/>
        </p:nvPicPr>
        <p:blipFill rotWithShape="1">
          <a:blip r:embed="rId3">
            <a:alphaModFix/>
          </a:blip>
          <a:srcRect b="0" l="0" r="0" t="0"/>
          <a:stretch/>
        </p:blipFill>
        <p:spPr>
          <a:xfrm>
            <a:off x="179512" y="5373216"/>
            <a:ext cx="2745273" cy="1286247"/>
          </a:xfrm>
          <a:prstGeom prst="rect">
            <a:avLst/>
          </a:prstGeom>
          <a:noFill/>
          <a:ln>
            <a:noFill/>
          </a:ln>
        </p:spPr>
      </p:pic>
      <p:pic>
        <p:nvPicPr>
          <p:cNvPr descr="http://www.schools-online.co.uk/_schoolWebsApp/Icons/8.png" id="92" name="Google Shape;92;p1"/>
          <p:cNvPicPr preferRelativeResize="0"/>
          <p:nvPr/>
        </p:nvPicPr>
        <p:blipFill rotWithShape="1">
          <a:blip r:embed="rId4">
            <a:alphaModFix/>
          </a:blip>
          <a:srcRect b="0" l="0" r="0" t="0"/>
          <a:stretch/>
        </p:blipFill>
        <p:spPr>
          <a:xfrm>
            <a:off x="6444208" y="5229200"/>
            <a:ext cx="2282761" cy="1296144"/>
          </a:xfrm>
          <a:prstGeom prst="rect">
            <a:avLst/>
          </a:prstGeom>
          <a:noFill/>
          <a:ln>
            <a:noFill/>
          </a:ln>
        </p:spPr>
      </p:pic>
      <p:pic>
        <p:nvPicPr>
          <p:cNvPr descr="http://www.schools-online.co.uk/_schoolWebsApp/Icons/316.png" id="93" name="Google Shape;93;p1"/>
          <p:cNvPicPr preferRelativeResize="0"/>
          <p:nvPr/>
        </p:nvPicPr>
        <p:blipFill rotWithShape="1">
          <a:blip r:embed="rId5">
            <a:alphaModFix/>
          </a:blip>
          <a:srcRect b="0" l="0" r="0" t="0"/>
          <a:stretch/>
        </p:blipFill>
        <p:spPr>
          <a:xfrm>
            <a:off x="3995936" y="4941168"/>
            <a:ext cx="1296144" cy="1702777"/>
          </a:xfrm>
          <a:prstGeom prst="rect">
            <a:avLst/>
          </a:prstGeom>
          <a:noFill/>
          <a:ln>
            <a:noFill/>
          </a:ln>
        </p:spPr>
      </p:pic>
      <p:sp>
        <p:nvSpPr>
          <p:cNvPr id="94" name="Google Shape;94;p1"/>
          <p:cNvSpPr/>
          <p:nvPr/>
        </p:nvSpPr>
        <p:spPr>
          <a:xfrm>
            <a:off x="611560" y="1556792"/>
            <a:ext cx="792088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200" u="none" cap="none" strike="noStrike">
                <a:solidFill>
                  <a:schemeClr val="dk1"/>
                </a:solidFill>
                <a:latin typeface="Calibri"/>
                <a:ea typeface="Calibri"/>
                <a:cs typeface="Calibri"/>
                <a:sym typeface="Calibri"/>
              </a:rPr>
              <a:t>Happy and secure, learning together. </a:t>
            </a:r>
            <a:br>
              <a:rPr b="0" i="0" lang="en-GB" sz="3200" u="none" cap="none" strike="noStrike">
                <a:solidFill>
                  <a:schemeClr val="dk1"/>
                </a:solidFill>
                <a:latin typeface="Calibri"/>
                <a:ea typeface="Calibri"/>
                <a:cs typeface="Calibri"/>
                <a:sym typeface="Calibri"/>
              </a:rPr>
            </a:br>
            <a:r>
              <a:rPr b="0" i="0" lang="en-GB" sz="3200" u="none" cap="none" strike="noStrike">
                <a:solidFill>
                  <a:schemeClr val="dk1"/>
                </a:solidFill>
                <a:latin typeface="Calibri"/>
                <a:ea typeface="Calibri"/>
                <a:cs typeface="Calibri"/>
                <a:sym typeface="Calibri"/>
              </a:rPr>
              <a:t>Hapus, diogel gweithio efo'n gilydd.</a:t>
            </a:r>
            <a:endParaRPr b="0" i="0" sz="3200" u="none" cap="none" strike="noStrike">
              <a:solidFill>
                <a:schemeClr val="dk1"/>
              </a:solidFill>
              <a:latin typeface="Calibri"/>
              <a:ea typeface="Calibri"/>
              <a:cs typeface="Calibri"/>
              <a:sym typeface="Calibri"/>
            </a:endParaRPr>
          </a:p>
        </p:txBody>
      </p:sp>
      <p:pic>
        <p:nvPicPr>
          <p:cNvPr descr="Pembroke Primary School" id="95" name="Google Shape;95;p1"/>
          <p:cNvPicPr preferRelativeResize="0"/>
          <p:nvPr/>
        </p:nvPicPr>
        <p:blipFill rotWithShape="1">
          <a:blip r:embed="rId6">
            <a:alphaModFix/>
          </a:blip>
          <a:srcRect b="0" l="0" r="0" t="0"/>
          <a:stretch/>
        </p:blipFill>
        <p:spPr>
          <a:xfrm>
            <a:off x="0" y="0"/>
            <a:ext cx="9144000" cy="1428750"/>
          </a:xfrm>
          <a:prstGeom prst="rect">
            <a:avLst/>
          </a:prstGeom>
          <a:noFill/>
          <a:ln>
            <a:noFill/>
          </a:ln>
        </p:spPr>
      </p:pic>
      <p:pic>
        <p:nvPicPr>
          <p:cNvPr id="96" name="Google Shape;96;p1"/>
          <p:cNvPicPr preferRelativeResize="0"/>
          <p:nvPr/>
        </p:nvPicPr>
        <p:blipFill rotWithShape="1">
          <a:blip r:embed="rId7">
            <a:alphaModFix/>
          </a:blip>
          <a:srcRect b="0" l="0" r="0" t="0"/>
          <a:stretch/>
        </p:blipFill>
        <p:spPr>
          <a:xfrm>
            <a:off x="8318500" y="6032500"/>
            <a:ext cx="609600" cy="609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10"/>
          <p:cNvSpPr txBox="1"/>
          <p:nvPr>
            <p:ph type="title"/>
          </p:nvPr>
        </p:nvSpPr>
        <p:spPr>
          <a:xfrm>
            <a:off x="0" y="214313"/>
            <a:ext cx="5543550" cy="6540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000"/>
              <a:buFont typeface="Comic Sans MS"/>
              <a:buNone/>
            </a:pPr>
            <a:r>
              <a:rPr b="1" lang="en-GB" sz="2000">
                <a:latin typeface="Comic Sans MS"/>
                <a:ea typeface="Comic Sans MS"/>
                <a:cs typeface="Comic Sans MS"/>
                <a:sym typeface="Comic Sans MS"/>
              </a:rPr>
              <a:t>MATHEMATICAL DEVELOPMENT</a:t>
            </a:r>
            <a:endParaRPr b="1" sz="2000">
              <a:latin typeface="Comic Sans MS"/>
              <a:ea typeface="Comic Sans MS"/>
              <a:cs typeface="Comic Sans MS"/>
              <a:sym typeface="Comic Sans MS"/>
            </a:endParaRPr>
          </a:p>
        </p:txBody>
      </p:sp>
      <p:sp>
        <p:nvSpPr>
          <p:cNvPr id="173" name="Google Shape;173;p10"/>
          <p:cNvSpPr txBox="1"/>
          <p:nvPr/>
        </p:nvSpPr>
        <p:spPr>
          <a:xfrm>
            <a:off x="214313" y="1052513"/>
            <a:ext cx="4141663"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omic Sans MS"/>
                <a:ea typeface="Comic Sans MS"/>
                <a:cs typeface="Comic Sans MS"/>
                <a:sym typeface="Comic Sans MS"/>
              </a:rPr>
              <a:t>Children are given opportunities to develop awareness of the use and value of money. Before undertaking measuring activities they are encouraged to predict and estimate. They collect and organise information in simple ways.</a:t>
            </a:r>
            <a:endParaRPr/>
          </a:p>
          <a:p>
            <a:pPr indent="0" lvl="0" marL="0" marR="0" rtl="0" algn="l">
              <a:spcBef>
                <a:spcPts val="0"/>
              </a:spcBef>
              <a:spcAft>
                <a:spcPts val="0"/>
              </a:spcAft>
              <a:buNone/>
            </a:pPr>
            <a:r>
              <a:t/>
            </a:r>
            <a:endParaRPr sz="24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2400">
                <a:solidFill>
                  <a:schemeClr val="dk1"/>
                </a:solidFill>
                <a:latin typeface="Comic Sans MS"/>
                <a:ea typeface="Comic Sans MS"/>
                <a:cs typeface="Comic Sans MS"/>
                <a:sym typeface="Comic Sans MS"/>
              </a:rPr>
              <a:t>Numeracy skills are taught discretely and across the curriculum.</a:t>
            </a:r>
            <a:endParaRPr sz="24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2400">
              <a:solidFill>
                <a:schemeClr val="dk1"/>
              </a:solidFill>
              <a:latin typeface="Comic Sans MS"/>
              <a:ea typeface="Comic Sans MS"/>
              <a:cs typeface="Comic Sans MS"/>
              <a:sym typeface="Comic Sans MS"/>
            </a:endParaRPr>
          </a:p>
        </p:txBody>
      </p:sp>
      <p:pic>
        <p:nvPicPr>
          <p:cNvPr id="174" name="Google Shape;174;p10"/>
          <p:cNvPicPr preferRelativeResize="0"/>
          <p:nvPr/>
        </p:nvPicPr>
        <p:blipFill rotWithShape="1">
          <a:blip r:embed="rId3">
            <a:alphaModFix/>
          </a:blip>
          <a:srcRect b="0" l="0" r="0" t="0"/>
          <a:stretch/>
        </p:blipFill>
        <p:spPr>
          <a:xfrm>
            <a:off x="4644008" y="908720"/>
            <a:ext cx="3851473" cy="5135297"/>
          </a:xfrm>
          <a:prstGeom prst="rect">
            <a:avLst/>
          </a:prstGeom>
          <a:noFill/>
          <a:ln>
            <a:noFill/>
          </a:ln>
        </p:spPr>
      </p:pic>
      <p:pic>
        <p:nvPicPr>
          <p:cNvPr id="175" name="Google Shape;175;p10"/>
          <p:cNvPicPr preferRelativeResize="0"/>
          <p:nvPr/>
        </p:nvPicPr>
        <p:blipFill rotWithShape="1">
          <a:blip r:embed="rId4">
            <a:alphaModFix/>
          </a:blip>
          <a:srcRect b="0" l="0" r="0" t="0"/>
          <a:stretch/>
        </p:blipFill>
        <p:spPr>
          <a:xfrm>
            <a:off x="8318500" y="6032500"/>
            <a:ext cx="609600" cy="609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11"/>
          <p:cNvSpPr txBox="1"/>
          <p:nvPr>
            <p:ph type="title"/>
          </p:nvPr>
        </p:nvSpPr>
        <p:spPr>
          <a:xfrm>
            <a:off x="457200" y="142875"/>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omic Sans MS"/>
              <a:buNone/>
            </a:pPr>
            <a:r>
              <a:rPr b="1" lang="en-GB" sz="2400">
                <a:latin typeface="Comic Sans MS"/>
                <a:ea typeface="Comic Sans MS"/>
                <a:cs typeface="Comic Sans MS"/>
                <a:sym typeface="Comic Sans MS"/>
              </a:rPr>
              <a:t>WELSH LANGUAGE DEVELOPMENT</a:t>
            </a:r>
            <a:endParaRPr b="1" sz="2400">
              <a:latin typeface="Comic Sans MS"/>
              <a:ea typeface="Comic Sans MS"/>
              <a:cs typeface="Comic Sans MS"/>
              <a:sym typeface="Comic Sans MS"/>
            </a:endParaRPr>
          </a:p>
        </p:txBody>
      </p:sp>
      <p:sp>
        <p:nvSpPr>
          <p:cNvPr id="181" name="Google Shape;181;p11"/>
          <p:cNvSpPr txBox="1"/>
          <p:nvPr/>
        </p:nvSpPr>
        <p:spPr>
          <a:xfrm>
            <a:off x="500063" y="5214938"/>
            <a:ext cx="8286750" cy="1200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omic Sans MS"/>
                <a:ea typeface="Comic Sans MS"/>
                <a:cs typeface="Comic Sans MS"/>
                <a:sym typeface="Comic Sans MS"/>
              </a:rPr>
              <a:t>We integrate the Welsh language naturally into activities that children experience from day to day. The children also experience short structured sessions.</a:t>
            </a:r>
            <a:endParaRPr sz="2400">
              <a:solidFill>
                <a:schemeClr val="dk1"/>
              </a:solidFill>
              <a:latin typeface="Comic Sans MS"/>
              <a:ea typeface="Comic Sans MS"/>
              <a:cs typeface="Comic Sans MS"/>
              <a:sym typeface="Comic Sans MS"/>
            </a:endParaRPr>
          </a:p>
        </p:txBody>
      </p:sp>
      <p:pic>
        <p:nvPicPr>
          <p:cNvPr id="182" name="Google Shape;182;p11"/>
          <p:cNvPicPr preferRelativeResize="0"/>
          <p:nvPr/>
        </p:nvPicPr>
        <p:blipFill rotWithShape="1">
          <a:blip r:embed="rId3">
            <a:alphaModFix/>
          </a:blip>
          <a:srcRect b="0" l="0" r="0" t="0"/>
          <a:stretch/>
        </p:blipFill>
        <p:spPr>
          <a:xfrm>
            <a:off x="1619672" y="836712"/>
            <a:ext cx="5616624" cy="4212468"/>
          </a:xfrm>
          <a:prstGeom prst="rect">
            <a:avLst/>
          </a:prstGeom>
          <a:noFill/>
          <a:ln>
            <a:noFill/>
          </a:ln>
        </p:spPr>
      </p:pic>
      <p:pic>
        <p:nvPicPr>
          <p:cNvPr id="183" name="Google Shape;183;p11"/>
          <p:cNvPicPr preferRelativeResize="0"/>
          <p:nvPr/>
        </p:nvPicPr>
        <p:blipFill rotWithShape="1">
          <a:blip r:embed="rId4">
            <a:alphaModFix/>
          </a:blip>
          <a:srcRect b="0" l="0" r="0" t="0"/>
          <a:stretch/>
        </p:blipFill>
        <p:spPr>
          <a:xfrm>
            <a:off x="8318500" y="6032500"/>
            <a:ext cx="609600" cy="609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000"/>
              <a:buFont typeface="Comic Sans MS"/>
              <a:buNone/>
            </a:pPr>
            <a:r>
              <a:rPr b="1" lang="en-GB" sz="2000">
                <a:latin typeface="Comic Sans MS"/>
                <a:ea typeface="Comic Sans MS"/>
                <a:cs typeface="Comic Sans MS"/>
                <a:sym typeface="Comic Sans MS"/>
              </a:rPr>
              <a:t>KNOWLEDGE AND UNDERSTANDING OF THE WORLD</a:t>
            </a:r>
            <a:endParaRPr b="1" sz="2000">
              <a:latin typeface="Comic Sans MS"/>
              <a:ea typeface="Comic Sans MS"/>
              <a:cs typeface="Comic Sans MS"/>
              <a:sym typeface="Comic Sans MS"/>
            </a:endParaRPr>
          </a:p>
        </p:txBody>
      </p:sp>
      <p:sp>
        <p:nvSpPr>
          <p:cNvPr id="189" name="Google Shape;189;p12"/>
          <p:cNvSpPr txBox="1"/>
          <p:nvPr/>
        </p:nvSpPr>
        <p:spPr>
          <a:xfrm>
            <a:off x="684213" y="4941888"/>
            <a:ext cx="3392487" cy="16303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Comic Sans MS"/>
                <a:ea typeface="Comic Sans MS"/>
                <a:cs typeface="Comic Sans MS"/>
                <a:sym typeface="Comic Sans MS"/>
              </a:rPr>
              <a:t>Outdoor learning allows the children to experiment with planting and investigating what plants need to survive.</a:t>
            </a:r>
            <a:endParaRPr sz="2000">
              <a:solidFill>
                <a:schemeClr val="dk1"/>
              </a:solidFill>
              <a:latin typeface="Comic Sans MS"/>
              <a:ea typeface="Comic Sans MS"/>
              <a:cs typeface="Comic Sans MS"/>
              <a:sym typeface="Comic Sans MS"/>
            </a:endParaRPr>
          </a:p>
        </p:txBody>
      </p:sp>
      <p:sp>
        <p:nvSpPr>
          <p:cNvPr id="190" name="Google Shape;190;p12"/>
          <p:cNvSpPr txBox="1"/>
          <p:nvPr/>
        </p:nvSpPr>
        <p:spPr>
          <a:xfrm>
            <a:off x="5148263" y="5084763"/>
            <a:ext cx="3101975" cy="13239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Comic Sans MS"/>
                <a:ea typeface="Comic Sans MS"/>
                <a:cs typeface="Comic Sans MS"/>
                <a:sym typeface="Comic Sans MS"/>
              </a:rPr>
              <a:t>Children are given experiences that help them to enjoy learning by exploration.</a:t>
            </a:r>
            <a:endParaRPr sz="2000">
              <a:solidFill>
                <a:schemeClr val="dk1"/>
              </a:solidFill>
              <a:latin typeface="Comic Sans MS"/>
              <a:ea typeface="Comic Sans MS"/>
              <a:cs typeface="Comic Sans MS"/>
              <a:sym typeface="Comic Sans MS"/>
            </a:endParaRPr>
          </a:p>
        </p:txBody>
      </p:sp>
      <p:pic>
        <p:nvPicPr>
          <p:cNvPr id="191" name="Google Shape;191;p12"/>
          <p:cNvPicPr preferRelativeResize="0"/>
          <p:nvPr/>
        </p:nvPicPr>
        <p:blipFill rotWithShape="1">
          <a:blip r:embed="rId3">
            <a:alphaModFix/>
          </a:blip>
          <a:srcRect b="0" l="0" r="0" t="0"/>
          <a:stretch/>
        </p:blipFill>
        <p:spPr>
          <a:xfrm>
            <a:off x="323528" y="1556792"/>
            <a:ext cx="3902511" cy="2926883"/>
          </a:xfrm>
          <a:prstGeom prst="rect">
            <a:avLst/>
          </a:prstGeom>
          <a:noFill/>
          <a:ln>
            <a:noFill/>
          </a:ln>
        </p:spPr>
      </p:pic>
      <p:pic>
        <p:nvPicPr>
          <p:cNvPr id="192" name="Google Shape;192;p12"/>
          <p:cNvPicPr preferRelativeResize="0"/>
          <p:nvPr/>
        </p:nvPicPr>
        <p:blipFill rotWithShape="1">
          <a:blip r:embed="rId4">
            <a:alphaModFix/>
          </a:blip>
          <a:srcRect b="0" l="0" r="0" t="0"/>
          <a:stretch/>
        </p:blipFill>
        <p:spPr>
          <a:xfrm>
            <a:off x="4427985" y="1556792"/>
            <a:ext cx="3960440" cy="2960429"/>
          </a:xfrm>
          <a:prstGeom prst="rect">
            <a:avLst/>
          </a:prstGeom>
          <a:noFill/>
          <a:ln>
            <a:noFill/>
          </a:ln>
        </p:spPr>
      </p:pic>
      <p:pic>
        <p:nvPicPr>
          <p:cNvPr id="193" name="Google Shape;193;p12"/>
          <p:cNvPicPr preferRelativeResize="0"/>
          <p:nvPr/>
        </p:nvPicPr>
        <p:blipFill rotWithShape="1">
          <a:blip r:embed="rId5">
            <a:alphaModFix/>
          </a:blip>
          <a:srcRect b="0" l="0" r="0" t="0"/>
          <a:stretch/>
        </p:blipFill>
        <p:spPr>
          <a:xfrm>
            <a:off x="8318500" y="6032500"/>
            <a:ext cx="609600" cy="609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13"/>
          <p:cNvSpPr txBox="1"/>
          <p:nvPr/>
        </p:nvSpPr>
        <p:spPr>
          <a:xfrm>
            <a:off x="467544" y="3929856"/>
            <a:ext cx="7920880" cy="26776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Comic Sans MS"/>
                <a:ea typeface="Comic Sans MS"/>
                <a:cs typeface="Comic Sans MS"/>
                <a:sym typeface="Comic Sans MS"/>
              </a:rPr>
              <a:t>Children  learn through first hand experiences and through the use of sources such as stories, photographs, maps, models and ICT.</a:t>
            </a:r>
            <a:endParaRPr/>
          </a:p>
          <a:p>
            <a:pPr indent="0" lvl="0" marL="0" marR="0" rtl="0" algn="ctr">
              <a:spcBef>
                <a:spcPts val="0"/>
              </a:spcBef>
              <a:spcAft>
                <a:spcPts val="0"/>
              </a:spcAft>
              <a:buNone/>
            </a:pPr>
            <a:r>
              <a:rPr lang="en-GB" sz="2400">
                <a:solidFill>
                  <a:schemeClr val="dk1"/>
                </a:solidFill>
                <a:latin typeface="Comic Sans MS"/>
                <a:ea typeface="Comic Sans MS"/>
                <a:cs typeface="Comic Sans MS"/>
                <a:sym typeface="Comic Sans MS"/>
              </a:rPr>
              <a:t>https://youtu.be/3WKRHEUhZYY</a:t>
            </a:r>
            <a:endParaRPr sz="2400">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lang="en-GB" sz="2400">
                <a:solidFill>
                  <a:schemeClr val="dk1"/>
                </a:solidFill>
                <a:latin typeface="Comic Sans MS"/>
                <a:ea typeface="Comic Sans MS"/>
                <a:cs typeface="Comic Sans MS"/>
                <a:sym typeface="Comic Sans MS"/>
              </a:rPr>
              <a:t>Wales has introduced a Digital Competency Framework to ensure all children have the I.T. skills needed in life today and in the future.</a:t>
            </a:r>
            <a:endParaRPr sz="2400">
              <a:solidFill>
                <a:schemeClr val="dk1"/>
              </a:solidFill>
              <a:latin typeface="Comic Sans MS"/>
              <a:ea typeface="Comic Sans MS"/>
              <a:cs typeface="Comic Sans MS"/>
              <a:sym typeface="Comic Sans MS"/>
            </a:endParaRPr>
          </a:p>
        </p:txBody>
      </p:sp>
      <p:pic>
        <p:nvPicPr>
          <p:cNvPr id="199" name="Google Shape;199;p13"/>
          <p:cNvPicPr preferRelativeResize="0"/>
          <p:nvPr/>
        </p:nvPicPr>
        <p:blipFill rotWithShape="1">
          <a:blip r:embed="rId3">
            <a:alphaModFix/>
          </a:blip>
          <a:srcRect b="0" l="0" r="0" t="0"/>
          <a:stretch/>
        </p:blipFill>
        <p:spPr>
          <a:xfrm>
            <a:off x="4932040" y="620688"/>
            <a:ext cx="3851473" cy="2874162"/>
          </a:xfrm>
          <a:prstGeom prst="rect">
            <a:avLst/>
          </a:prstGeom>
          <a:noFill/>
          <a:ln>
            <a:noFill/>
          </a:ln>
        </p:spPr>
      </p:pic>
      <p:pic>
        <p:nvPicPr>
          <p:cNvPr id="200" name="Google Shape;200;p13"/>
          <p:cNvPicPr preferRelativeResize="0"/>
          <p:nvPr/>
        </p:nvPicPr>
        <p:blipFill rotWithShape="1">
          <a:blip r:embed="rId4">
            <a:alphaModFix/>
          </a:blip>
          <a:srcRect b="0" l="0" r="0" t="0"/>
          <a:stretch/>
        </p:blipFill>
        <p:spPr>
          <a:xfrm>
            <a:off x="467544" y="620688"/>
            <a:ext cx="3810000" cy="2857500"/>
          </a:xfrm>
          <a:prstGeom prst="rect">
            <a:avLst/>
          </a:prstGeom>
          <a:noFill/>
          <a:ln>
            <a:noFill/>
          </a:ln>
        </p:spPr>
      </p:pic>
      <p:pic>
        <p:nvPicPr>
          <p:cNvPr id="201" name="Google Shape;201;p13"/>
          <p:cNvPicPr preferRelativeResize="0"/>
          <p:nvPr/>
        </p:nvPicPr>
        <p:blipFill rotWithShape="1">
          <a:blip r:embed="rId5">
            <a:alphaModFix/>
          </a:blip>
          <a:srcRect b="0" l="0" r="0" t="0"/>
          <a:stretch/>
        </p:blipFill>
        <p:spPr>
          <a:xfrm>
            <a:off x="8318500" y="6032500"/>
            <a:ext cx="609600" cy="609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omic Sans MS"/>
              <a:buNone/>
            </a:pPr>
            <a:r>
              <a:rPr b="1" lang="en-GB" sz="2400">
                <a:latin typeface="Comic Sans MS"/>
                <a:ea typeface="Comic Sans MS"/>
                <a:cs typeface="Comic Sans MS"/>
                <a:sym typeface="Comic Sans MS"/>
              </a:rPr>
              <a:t>PHYSICAL DEVELOPMENT</a:t>
            </a:r>
            <a:endParaRPr b="1" sz="2400">
              <a:latin typeface="Comic Sans MS"/>
              <a:ea typeface="Comic Sans MS"/>
              <a:cs typeface="Comic Sans MS"/>
              <a:sym typeface="Comic Sans MS"/>
            </a:endParaRPr>
          </a:p>
        </p:txBody>
      </p:sp>
      <p:sp>
        <p:nvSpPr>
          <p:cNvPr id="207" name="Google Shape;207;p14"/>
          <p:cNvSpPr txBox="1"/>
          <p:nvPr/>
        </p:nvSpPr>
        <p:spPr>
          <a:xfrm>
            <a:off x="395536" y="4437112"/>
            <a:ext cx="5616624"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Comic Sans MS"/>
                <a:ea typeface="Comic Sans MS"/>
                <a:cs typeface="Comic Sans MS"/>
                <a:sym typeface="Comic Sans MS"/>
              </a:rPr>
              <a:t>Children are encouraged to enjoy physical activity and this is promoted by encouraging spatial awareness, balance, control and co-ordination.</a:t>
            </a:r>
            <a:endParaRPr/>
          </a:p>
          <a:p>
            <a:pPr indent="0" lvl="0" marL="0" marR="0" rtl="0" algn="l">
              <a:spcBef>
                <a:spcPts val="0"/>
              </a:spcBef>
              <a:spcAft>
                <a:spcPts val="0"/>
              </a:spcAft>
              <a:buNone/>
            </a:pPr>
            <a:r>
              <a:rPr lang="en-GB" sz="2000" u="sng">
                <a:solidFill>
                  <a:schemeClr val="dk1"/>
                </a:solidFill>
                <a:latin typeface="Comic Sans MS"/>
                <a:ea typeface="Comic Sans MS"/>
                <a:cs typeface="Comic Sans MS"/>
                <a:sym typeface="Comic Sans MS"/>
                <a:hlinkClick r:id="rId3"/>
              </a:rPr>
              <a:t>http://physicalliteracy.sportwales.org.uk/en/</a:t>
            </a:r>
            <a:r>
              <a:rPr lang="en-GB" sz="2000">
                <a:solidFill>
                  <a:schemeClr val="dk1"/>
                </a:solidFill>
                <a:latin typeface="Comic Sans MS"/>
                <a:ea typeface="Comic Sans MS"/>
                <a:cs typeface="Comic Sans MS"/>
                <a:sym typeface="Comic Sans MS"/>
              </a:rPr>
              <a:t> </a:t>
            </a:r>
            <a:endParaRPr sz="2000">
              <a:solidFill>
                <a:schemeClr val="dk1"/>
              </a:solidFill>
              <a:latin typeface="Comic Sans MS"/>
              <a:ea typeface="Comic Sans MS"/>
              <a:cs typeface="Comic Sans MS"/>
              <a:sym typeface="Comic Sans MS"/>
            </a:endParaRPr>
          </a:p>
        </p:txBody>
      </p:sp>
      <p:pic>
        <p:nvPicPr>
          <p:cNvPr id="208" name="Google Shape;208;p14"/>
          <p:cNvPicPr preferRelativeResize="0"/>
          <p:nvPr/>
        </p:nvPicPr>
        <p:blipFill rotWithShape="1">
          <a:blip r:embed="rId4">
            <a:alphaModFix/>
          </a:blip>
          <a:srcRect b="19210" l="28390" r="21134" t="14791"/>
          <a:stretch/>
        </p:blipFill>
        <p:spPr>
          <a:xfrm>
            <a:off x="5405941" y="1124744"/>
            <a:ext cx="3128325" cy="3057495"/>
          </a:xfrm>
          <a:prstGeom prst="rect">
            <a:avLst/>
          </a:prstGeom>
          <a:noFill/>
          <a:ln>
            <a:noFill/>
          </a:ln>
        </p:spPr>
      </p:pic>
      <p:pic>
        <p:nvPicPr>
          <p:cNvPr id="209" name="Google Shape;209;p14"/>
          <p:cNvPicPr preferRelativeResize="0"/>
          <p:nvPr/>
        </p:nvPicPr>
        <p:blipFill rotWithShape="1">
          <a:blip r:embed="rId5">
            <a:alphaModFix/>
          </a:blip>
          <a:srcRect b="0" l="0" r="0" t="0"/>
          <a:stretch/>
        </p:blipFill>
        <p:spPr>
          <a:xfrm>
            <a:off x="611561" y="1277833"/>
            <a:ext cx="3888432" cy="2901743"/>
          </a:xfrm>
          <a:prstGeom prst="rect">
            <a:avLst/>
          </a:prstGeom>
          <a:noFill/>
          <a:ln>
            <a:noFill/>
          </a:ln>
        </p:spPr>
      </p:pic>
      <p:pic>
        <p:nvPicPr>
          <p:cNvPr id="210" name="Google Shape;210;p14"/>
          <p:cNvPicPr preferRelativeResize="0"/>
          <p:nvPr/>
        </p:nvPicPr>
        <p:blipFill rotWithShape="1">
          <a:blip r:embed="rId6">
            <a:alphaModFix/>
          </a:blip>
          <a:srcRect b="0" l="0" r="0" t="0"/>
          <a:stretch/>
        </p:blipFill>
        <p:spPr>
          <a:xfrm>
            <a:off x="8318500" y="6032500"/>
            <a:ext cx="609600" cy="609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15"/>
          <p:cNvSpPr txBox="1"/>
          <p:nvPr>
            <p:ph type="title"/>
          </p:nvPr>
        </p:nvSpPr>
        <p:spPr>
          <a:xfrm>
            <a:off x="395288"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omic Sans MS"/>
              <a:buNone/>
            </a:pPr>
            <a:r>
              <a:rPr b="1" lang="en-GB" sz="2400">
                <a:latin typeface="Comic Sans MS"/>
                <a:ea typeface="Comic Sans MS"/>
                <a:cs typeface="Comic Sans MS"/>
                <a:sym typeface="Comic Sans MS"/>
              </a:rPr>
              <a:t>CREATIVE DEVLOPMENT</a:t>
            </a:r>
            <a:endParaRPr b="1" sz="2400">
              <a:latin typeface="Comic Sans MS"/>
              <a:ea typeface="Comic Sans MS"/>
              <a:cs typeface="Comic Sans MS"/>
              <a:sym typeface="Comic Sans MS"/>
            </a:endParaRPr>
          </a:p>
        </p:txBody>
      </p:sp>
      <p:sp>
        <p:nvSpPr>
          <p:cNvPr id="216" name="Google Shape;216;p15"/>
          <p:cNvSpPr txBox="1"/>
          <p:nvPr/>
        </p:nvSpPr>
        <p:spPr>
          <a:xfrm>
            <a:off x="1928794" y="3929066"/>
            <a:ext cx="5500688" cy="15700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Comic Sans MS"/>
                <a:ea typeface="Comic Sans MS"/>
                <a:cs typeface="Comic Sans MS"/>
                <a:sym typeface="Comic Sans MS"/>
              </a:rPr>
              <a:t>Children’s natural curiosity and disposition to learn is stimulated by everyday sensory experiences both indoors and outdoors.</a:t>
            </a:r>
            <a:endParaRPr sz="2400">
              <a:solidFill>
                <a:schemeClr val="dk1"/>
              </a:solidFill>
              <a:latin typeface="Comic Sans MS"/>
              <a:ea typeface="Comic Sans MS"/>
              <a:cs typeface="Comic Sans MS"/>
              <a:sym typeface="Comic Sans MS"/>
            </a:endParaRPr>
          </a:p>
        </p:txBody>
      </p:sp>
      <p:pic>
        <p:nvPicPr>
          <p:cNvPr id="217" name="Google Shape;217;p15"/>
          <p:cNvPicPr preferRelativeResize="0"/>
          <p:nvPr/>
        </p:nvPicPr>
        <p:blipFill rotWithShape="1">
          <a:blip r:embed="rId3">
            <a:alphaModFix/>
          </a:blip>
          <a:srcRect b="0" l="0" r="0" t="0"/>
          <a:stretch/>
        </p:blipFill>
        <p:spPr>
          <a:xfrm>
            <a:off x="323528" y="1196752"/>
            <a:ext cx="3419425" cy="2564569"/>
          </a:xfrm>
          <a:prstGeom prst="rect">
            <a:avLst/>
          </a:prstGeom>
          <a:noFill/>
          <a:ln>
            <a:noFill/>
          </a:ln>
        </p:spPr>
      </p:pic>
      <p:pic>
        <p:nvPicPr>
          <p:cNvPr id="218" name="Google Shape;218;p15"/>
          <p:cNvPicPr preferRelativeResize="0"/>
          <p:nvPr/>
        </p:nvPicPr>
        <p:blipFill rotWithShape="1">
          <a:blip r:embed="rId4">
            <a:alphaModFix/>
          </a:blip>
          <a:srcRect b="0" l="0" r="0" t="0"/>
          <a:stretch/>
        </p:blipFill>
        <p:spPr>
          <a:xfrm>
            <a:off x="4139953" y="1196753"/>
            <a:ext cx="3436607" cy="2564568"/>
          </a:xfrm>
          <a:prstGeom prst="rect">
            <a:avLst/>
          </a:prstGeom>
          <a:noFill/>
          <a:ln>
            <a:noFill/>
          </a:ln>
        </p:spPr>
      </p:pic>
      <p:pic>
        <p:nvPicPr>
          <p:cNvPr id="219" name="Google Shape;219;p15"/>
          <p:cNvPicPr preferRelativeResize="0"/>
          <p:nvPr/>
        </p:nvPicPr>
        <p:blipFill rotWithShape="1">
          <a:blip r:embed="rId5">
            <a:alphaModFix/>
          </a:blip>
          <a:srcRect b="0" l="0" r="0" t="0"/>
          <a:stretch/>
        </p:blipFill>
        <p:spPr>
          <a:xfrm>
            <a:off x="8318500" y="6032500"/>
            <a:ext cx="609600" cy="609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160"/>
              <a:buFont typeface="Comic Sans MS"/>
              <a:buNone/>
            </a:pPr>
            <a:r>
              <a:rPr lang="en-GB" sz="2160">
                <a:latin typeface="Comic Sans MS"/>
                <a:ea typeface="Comic Sans MS"/>
                <a:cs typeface="Comic Sans MS"/>
                <a:sym typeface="Comic Sans MS"/>
              </a:rPr>
              <a:t>Pembroke Primary School provides a child-centred curriculum which encourages the children to be enthusiastic, independent and active learners.</a:t>
            </a:r>
            <a:endParaRPr sz="2160">
              <a:latin typeface="Comic Sans MS"/>
              <a:ea typeface="Comic Sans MS"/>
              <a:cs typeface="Comic Sans MS"/>
              <a:sym typeface="Comic Sans MS"/>
            </a:endParaRPr>
          </a:p>
        </p:txBody>
      </p:sp>
      <p:pic>
        <p:nvPicPr>
          <p:cNvPr id="225" name="Google Shape;225;p16"/>
          <p:cNvPicPr preferRelativeResize="0"/>
          <p:nvPr/>
        </p:nvPicPr>
        <p:blipFill rotWithShape="1">
          <a:blip r:embed="rId3">
            <a:alphaModFix/>
          </a:blip>
          <a:srcRect b="0" l="0" r="0" t="0"/>
          <a:stretch/>
        </p:blipFill>
        <p:spPr>
          <a:xfrm>
            <a:off x="467544" y="2214773"/>
            <a:ext cx="4067497" cy="3050623"/>
          </a:xfrm>
          <a:prstGeom prst="rect">
            <a:avLst/>
          </a:prstGeom>
          <a:noFill/>
          <a:ln>
            <a:noFill/>
          </a:ln>
        </p:spPr>
      </p:pic>
      <p:pic>
        <p:nvPicPr>
          <p:cNvPr id="226" name="Google Shape;226;p16"/>
          <p:cNvPicPr preferRelativeResize="0"/>
          <p:nvPr/>
        </p:nvPicPr>
        <p:blipFill rotWithShape="1">
          <a:blip r:embed="rId4">
            <a:alphaModFix/>
          </a:blip>
          <a:srcRect b="0" l="0" r="0" t="0"/>
          <a:stretch/>
        </p:blipFill>
        <p:spPr>
          <a:xfrm>
            <a:off x="4644008" y="2212023"/>
            <a:ext cx="4067738" cy="3050804"/>
          </a:xfrm>
          <a:prstGeom prst="rect">
            <a:avLst/>
          </a:prstGeom>
          <a:noFill/>
          <a:ln>
            <a:noFill/>
          </a:ln>
        </p:spPr>
      </p:pic>
      <p:pic>
        <p:nvPicPr>
          <p:cNvPr id="227" name="Google Shape;227;p16"/>
          <p:cNvPicPr preferRelativeResize="0"/>
          <p:nvPr/>
        </p:nvPicPr>
        <p:blipFill rotWithShape="1">
          <a:blip r:embed="rId5">
            <a:alphaModFix/>
          </a:blip>
          <a:srcRect b="0" l="0" r="0" t="0"/>
          <a:stretch/>
        </p:blipFill>
        <p:spPr>
          <a:xfrm>
            <a:off x="8318500" y="6032500"/>
            <a:ext cx="609600" cy="609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New Curriculum – 2022</a:t>
            </a:r>
            <a:endParaRPr/>
          </a:p>
        </p:txBody>
      </p:sp>
      <p:sp>
        <p:nvSpPr>
          <p:cNvPr id="233" name="Google Shape;233;p17"/>
          <p:cNvSpPr txBox="1"/>
          <p:nvPr>
            <p:ph idx="1" type="body"/>
          </p:nvPr>
        </p:nvSpPr>
        <p:spPr>
          <a:xfrm>
            <a:off x="457200" y="1268760"/>
            <a:ext cx="8229600" cy="485740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960"/>
              <a:buChar char="•"/>
            </a:pPr>
            <a:r>
              <a:rPr b="1" lang="en-GB" sz="2960" u="sng">
                <a:solidFill>
                  <a:schemeClr val="hlink"/>
                </a:solidFill>
                <a:hlinkClick r:id="rId3"/>
              </a:rPr>
              <a:t>https://youtu.be/zW4kASbIw14</a:t>
            </a:r>
            <a:r>
              <a:rPr b="1" lang="en-GB" sz="2960" u="sng"/>
              <a:t> </a:t>
            </a:r>
            <a:endParaRPr b="1" sz="2960" u="sng"/>
          </a:p>
          <a:p>
            <a:pPr indent="-342900" lvl="0" marL="342900" rtl="0" algn="l">
              <a:spcBef>
                <a:spcPts val="592"/>
              </a:spcBef>
              <a:spcAft>
                <a:spcPts val="0"/>
              </a:spcAft>
              <a:buClr>
                <a:schemeClr val="dk1"/>
              </a:buClr>
              <a:buSzPts val="2960"/>
              <a:buChar char="•"/>
            </a:pPr>
            <a:r>
              <a:rPr b="1" lang="en-GB" sz="2960" u="sng"/>
              <a:t>4 Purposes</a:t>
            </a:r>
            <a:endParaRPr/>
          </a:p>
          <a:p>
            <a:pPr indent="-342900" lvl="0" marL="342900" rtl="0" algn="l">
              <a:spcBef>
                <a:spcPts val="592"/>
              </a:spcBef>
              <a:spcAft>
                <a:spcPts val="0"/>
              </a:spcAft>
              <a:buClr>
                <a:schemeClr val="dk1"/>
              </a:buClr>
              <a:buSzPts val="2960"/>
              <a:buChar char="•"/>
            </a:pPr>
            <a:r>
              <a:rPr lang="en-GB" sz="2960"/>
              <a:t>ambitious, capable learners, ready to learn throughout their lives</a:t>
            </a:r>
            <a:endParaRPr/>
          </a:p>
          <a:p>
            <a:pPr indent="-342900" lvl="0" marL="342900" rtl="0" algn="l">
              <a:spcBef>
                <a:spcPts val="592"/>
              </a:spcBef>
              <a:spcAft>
                <a:spcPts val="0"/>
              </a:spcAft>
              <a:buClr>
                <a:schemeClr val="dk1"/>
              </a:buClr>
              <a:buSzPts val="2960"/>
              <a:buChar char="•"/>
            </a:pPr>
            <a:r>
              <a:rPr lang="en-GB" sz="2960"/>
              <a:t>enterprising, creative contributors, ready to play a full part in life and work</a:t>
            </a:r>
            <a:endParaRPr/>
          </a:p>
          <a:p>
            <a:pPr indent="-342900" lvl="0" marL="342900" rtl="0" algn="l">
              <a:spcBef>
                <a:spcPts val="592"/>
              </a:spcBef>
              <a:spcAft>
                <a:spcPts val="0"/>
              </a:spcAft>
              <a:buClr>
                <a:schemeClr val="dk1"/>
              </a:buClr>
              <a:buSzPts val="2960"/>
              <a:buChar char="•"/>
            </a:pPr>
            <a:r>
              <a:rPr lang="en-GB" sz="2960"/>
              <a:t>ethical, informed citizens of Wales and the world</a:t>
            </a:r>
            <a:endParaRPr/>
          </a:p>
          <a:p>
            <a:pPr indent="-342900" lvl="0" marL="342900" rtl="0" algn="l">
              <a:spcBef>
                <a:spcPts val="592"/>
              </a:spcBef>
              <a:spcAft>
                <a:spcPts val="0"/>
              </a:spcAft>
              <a:buClr>
                <a:schemeClr val="dk1"/>
              </a:buClr>
              <a:buSzPts val="2960"/>
              <a:buChar char="•"/>
            </a:pPr>
            <a:r>
              <a:rPr lang="en-GB" sz="2960"/>
              <a:t>healthy, confident individuals, ready to lead fulfilling lives as valued members of society</a:t>
            </a:r>
            <a:endParaRPr sz="2960"/>
          </a:p>
          <a:p>
            <a:pPr indent="-154940" lvl="0" marL="342900" rtl="0" algn="l">
              <a:spcBef>
                <a:spcPts val="592"/>
              </a:spcBef>
              <a:spcAft>
                <a:spcPts val="0"/>
              </a:spcAft>
              <a:buClr>
                <a:schemeClr val="dk1"/>
              </a:buClr>
              <a:buSzPts val="2960"/>
              <a:buNone/>
            </a:pPr>
            <a:r>
              <a:t/>
            </a:r>
            <a:endParaRPr sz="2960"/>
          </a:p>
        </p:txBody>
      </p:sp>
      <p:pic>
        <p:nvPicPr>
          <p:cNvPr id="234" name="Google Shape;234;p17"/>
          <p:cNvPicPr preferRelativeResize="0"/>
          <p:nvPr/>
        </p:nvPicPr>
        <p:blipFill rotWithShape="1">
          <a:blip r:embed="rId4">
            <a:alphaModFix/>
          </a:blip>
          <a:srcRect b="0" l="0" r="0" t="0"/>
          <a:stretch/>
        </p:blipFill>
        <p:spPr>
          <a:xfrm>
            <a:off x="8318500" y="6032500"/>
            <a:ext cx="609600" cy="609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New Curriculum - 2022</a:t>
            </a:r>
            <a:endParaRPr/>
          </a:p>
        </p:txBody>
      </p:sp>
      <p:sp>
        <p:nvSpPr>
          <p:cNvPr id="240" name="Google Shape;240;p18"/>
          <p:cNvSpPr txBox="1"/>
          <p:nvPr>
            <p:ph idx="1" type="body"/>
          </p:nvPr>
        </p:nvSpPr>
        <p:spPr>
          <a:xfrm>
            <a:off x="457200" y="1340768"/>
            <a:ext cx="8229600" cy="4785395"/>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480"/>
              <a:buNone/>
            </a:pPr>
            <a:r>
              <a:rPr lang="en-GB" sz="2480"/>
              <a:t> </a:t>
            </a:r>
            <a:r>
              <a:rPr b="1" lang="en-GB" sz="2480" u="sng"/>
              <a:t>6 Areas of Learning and Experience (AoLE).</a:t>
            </a:r>
            <a:endParaRPr/>
          </a:p>
          <a:p>
            <a:pPr indent="-342900" lvl="0" marL="342900" rtl="0" algn="l">
              <a:lnSpc>
                <a:spcPct val="80000"/>
              </a:lnSpc>
              <a:spcBef>
                <a:spcPts val="496"/>
              </a:spcBef>
              <a:spcAft>
                <a:spcPts val="0"/>
              </a:spcAft>
              <a:buClr>
                <a:schemeClr val="dk1"/>
              </a:buClr>
              <a:buSzPts val="2480"/>
              <a:buChar char="•"/>
            </a:pPr>
            <a:r>
              <a:rPr lang="en-GB" sz="2480"/>
              <a:t>Expressive arts.</a:t>
            </a:r>
            <a:endParaRPr/>
          </a:p>
          <a:p>
            <a:pPr indent="-342900" lvl="0" marL="342900" rtl="0" algn="l">
              <a:lnSpc>
                <a:spcPct val="80000"/>
              </a:lnSpc>
              <a:spcBef>
                <a:spcPts val="496"/>
              </a:spcBef>
              <a:spcAft>
                <a:spcPts val="0"/>
              </a:spcAft>
              <a:buClr>
                <a:schemeClr val="dk1"/>
              </a:buClr>
              <a:buSzPts val="2480"/>
              <a:buChar char="•"/>
            </a:pPr>
            <a:r>
              <a:rPr lang="en-GB" sz="2480"/>
              <a:t>Health and well-being.</a:t>
            </a:r>
            <a:endParaRPr/>
          </a:p>
          <a:p>
            <a:pPr indent="-342900" lvl="0" marL="342900" rtl="0" algn="l">
              <a:lnSpc>
                <a:spcPct val="80000"/>
              </a:lnSpc>
              <a:spcBef>
                <a:spcPts val="496"/>
              </a:spcBef>
              <a:spcAft>
                <a:spcPts val="0"/>
              </a:spcAft>
              <a:buClr>
                <a:schemeClr val="dk1"/>
              </a:buClr>
              <a:buSzPts val="2480"/>
              <a:buChar char="•"/>
            </a:pPr>
            <a:r>
              <a:rPr lang="en-GB" sz="2480"/>
              <a:t>Humanities (including RE which should remain compulsory to age 16).</a:t>
            </a:r>
            <a:endParaRPr/>
          </a:p>
          <a:p>
            <a:pPr indent="-342900" lvl="0" marL="342900" rtl="0" algn="l">
              <a:lnSpc>
                <a:spcPct val="80000"/>
              </a:lnSpc>
              <a:spcBef>
                <a:spcPts val="496"/>
              </a:spcBef>
              <a:spcAft>
                <a:spcPts val="0"/>
              </a:spcAft>
              <a:buClr>
                <a:schemeClr val="dk1"/>
              </a:buClr>
              <a:buSzPts val="2480"/>
              <a:buChar char="•"/>
            </a:pPr>
            <a:r>
              <a:rPr lang="en-GB" sz="2480"/>
              <a:t>Languages, literacy and communication (including Welsh, which should remain compulsory to age 16, and modern foreign languages).</a:t>
            </a:r>
            <a:endParaRPr/>
          </a:p>
          <a:p>
            <a:pPr indent="-342900" lvl="0" marL="342900" rtl="0" algn="l">
              <a:lnSpc>
                <a:spcPct val="80000"/>
              </a:lnSpc>
              <a:spcBef>
                <a:spcPts val="496"/>
              </a:spcBef>
              <a:spcAft>
                <a:spcPts val="0"/>
              </a:spcAft>
              <a:buClr>
                <a:schemeClr val="dk1"/>
              </a:buClr>
              <a:buSzPts val="2480"/>
              <a:buChar char="•"/>
            </a:pPr>
            <a:r>
              <a:rPr lang="en-GB" sz="2480"/>
              <a:t>Mathematics and numeracy.</a:t>
            </a:r>
            <a:endParaRPr/>
          </a:p>
          <a:p>
            <a:pPr indent="-342900" lvl="0" marL="342900" rtl="0" algn="l">
              <a:lnSpc>
                <a:spcPct val="80000"/>
              </a:lnSpc>
              <a:spcBef>
                <a:spcPts val="496"/>
              </a:spcBef>
              <a:spcAft>
                <a:spcPts val="0"/>
              </a:spcAft>
              <a:buClr>
                <a:schemeClr val="dk1"/>
              </a:buClr>
              <a:buSzPts val="2480"/>
              <a:buChar char="•"/>
            </a:pPr>
            <a:r>
              <a:rPr lang="en-GB" sz="2480"/>
              <a:t>Science and technology.</a:t>
            </a:r>
            <a:endParaRPr/>
          </a:p>
          <a:p>
            <a:pPr indent="-342900" lvl="0" marL="342900" rtl="0" algn="l">
              <a:lnSpc>
                <a:spcPct val="80000"/>
              </a:lnSpc>
              <a:spcBef>
                <a:spcPts val="496"/>
              </a:spcBef>
              <a:spcAft>
                <a:spcPts val="0"/>
              </a:spcAft>
              <a:buClr>
                <a:schemeClr val="dk1"/>
              </a:buClr>
              <a:buSzPts val="2480"/>
              <a:buChar char="•"/>
            </a:pPr>
            <a:r>
              <a:rPr lang="en-GB" sz="2480"/>
              <a:t>It will also include three cross-curricular responsibilities: literacy, numeracy and digital competence.</a:t>
            </a:r>
            <a:endParaRPr/>
          </a:p>
          <a:p>
            <a:pPr indent="-185420" lvl="0" marL="342900" rtl="0" algn="l">
              <a:lnSpc>
                <a:spcPct val="80000"/>
              </a:lnSpc>
              <a:spcBef>
                <a:spcPts val="496"/>
              </a:spcBef>
              <a:spcAft>
                <a:spcPts val="0"/>
              </a:spcAft>
              <a:buClr>
                <a:schemeClr val="dk1"/>
              </a:buClr>
              <a:buSzPts val="2480"/>
              <a:buNone/>
            </a:pPr>
            <a:r>
              <a:t/>
            </a:r>
            <a:endParaRPr sz="2480"/>
          </a:p>
        </p:txBody>
      </p:sp>
      <p:pic>
        <p:nvPicPr>
          <p:cNvPr id="241" name="Google Shape;241;p18"/>
          <p:cNvPicPr preferRelativeResize="0"/>
          <p:nvPr/>
        </p:nvPicPr>
        <p:blipFill rotWithShape="1">
          <a:blip r:embed="rId3">
            <a:alphaModFix/>
          </a:blip>
          <a:srcRect b="0" l="0" r="0" t="0"/>
          <a:stretch/>
        </p:blipFill>
        <p:spPr>
          <a:xfrm>
            <a:off x="8318500" y="6032500"/>
            <a:ext cx="609600" cy="609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New Curriculum - 2022</a:t>
            </a:r>
            <a:endParaRPr/>
          </a:p>
        </p:txBody>
      </p:sp>
      <p:sp>
        <p:nvSpPr>
          <p:cNvPr id="247" name="Google Shape;247;p19"/>
          <p:cNvSpPr txBox="1"/>
          <p:nvPr>
            <p:ph idx="1" type="body"/>
          </p:nvPr>
        </p:nvSpPr>
        <p:spPr>
          <a:xfrm>
            <a:off x="457200" y="1340768"/>
            <a:ext cx="8229600" cy="4785395"/>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960"/>
              <a:buNone/>
            </a:pPr>
            <a:r>
              <a:rPr lang="en-GB" sz="2960"/>
              <a:t> </a:t>
            </a:r>
            <a:r>
              <a:rPr b="1" lang="en-GB" sz="2960" u="sng"/>
              <a:t>Progress Steps</a:t>
            </a:r>
            <a:endParaRPr b="1" sz="2960" u="sng"/>
          </a:p>
          <a:p>
            <a:pPr indent="-342900" lvl="0" marL="342900" rtl="0" algn="l">
              <a:lnSpc>
                <a:spcPct val="80000"/>
              </a:lnSpc>
              <a:spcBef>
                <a:spcPts val="592"/>
              </a:spcBef>
              <a:spcAft>
                <a:spcPts val="0"/>
              </a:spcAft>
              <a:buClr>
                <a:schemeClr val="dk1"/>
              </a:buClr>
              <a:buSzPts val="2960"/>
              <a:buChar char="•"/>
            </a:pPr>
            <a:r>
              <a:rPr lang="en-GB" sz="2960"/>
              <a:t>We will be moving away from phases and stages to a continuum of learning that flows from the ages of 3 to 16. Practitioners will be assessing learner progress along the same continuum, thus minimising the impact of transition between and within settings and schools.</a:t>
            </a:r>
            <a:endParaRPr/>
          </a:p>
          <a:p>
            <a:pPr indent="-342900" lvl="0" marL="342900" rtl="0" algn="l">
              <a:lnSpc>
                <a:spcPct val="80000"/>
              </a:lnSpc>
              <a:spcBef>
                <a:spcPts val="592"/>
              </a:spcBef>
              <a:spcAft>
                <a:spcPts val="0"/>
              </a:spcAft>
              <a:buClr>
                <a:schemeClr val="dk1"/>
              </a:buClr>
              <a:buSzPts val="2960"/>
              <a:buChar char="•"/>
            </a:pPr>
            <a:r>
              <a:rPr lang="en-GB" sz="2960"/>
              <a:t>Progress will be signalled through progression steps which act as reference points on the continuum, relating broadly to expectations at ages 5, 8, 11, 14 and 16. </a:t>
            </a:r>
            <a:endParaRPr/>
          </a:p>
          <a:p>
            <a:pPr indent="-154940" lvl="0" marL="342900" rtl="0" algn="l">
              <a:lnSpc>
                <a:spcPct val="80000"/>
              </a:lnSpc>
              <a:spcBef>
                <a:spcPts val="592"/>
              </a:spcBef>
              <a:spcAft>
                <a:spcPts val="0"/>
              </a:spcAft>
              <a:buClr>
                <a:schemeClr val="dk1"/>
              </a:buClr>
              <a:buSzPts val="2960"/>
              <a:buNone/>
            </a:pPr>
            <a:r>
              <a:t/>
            </a:r>
            <a:endParaRPr sz="2960"/>
          </a:p>
          <a:p>
            <a:pPr indent="-154940" lvl="0" marL="342900" rtl="0" algn="l">
              <a:lnSpc>
                <a:spcPct val="80000"/>
              </a:lnSpc>
              <a:spcBef>
                <a:spcPts val="592"/>
              </a:spcBef>
              <a:spcAft>
                <a:spcPts val="0"/>
              </a:spcAft>
              <a:buClr>
                <a:schemeClr val="dk1"/>
              </a:buClr>
              <a:buSzPts val="2960"/>
              <a:buNone/>
            </a:pPr>
            <a:r>
              <a:t/>
            </a:r>
            <a:endParaRPr sz="2960"/>
          </a:p>
        </p:txBody>
      </p:sp>
      <p:pic>
        <p:nvPicPr>
          <p:cNvPr id="248" name="Google Shape;248;p19"/>
          <p:cNvPicPr preferRelativeResize="0"/>
          <p:nvPr/>
        </p:nvPicPr>
        <p:blipFill rotWithShape="1">
          <a:blip r:embed="rId3">
            <a:alphaModFix/>
          </a:blip>
          <a:srcRect b="0" l="0" r="0" t="0"/>
          <a:stretch/>
        </p:blipFill>
        <p:spPr>
          <a:xfrm>
            <a:off x="8318500" y="603250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
          <p:cNvSpPr txBox="1"/>
          <p:nvPr>
            <p:ph type="title"/>
          </p:nvPr>
        </p:nvSpPr>
        <p:spPr>
          <a:xfrm>
            <a:off x="428596" y="857232"/>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The Daily Routine</a:t>
            </a:r>
            <a:endParaRPr/>
          </a:p>
        </p:txBody>
      </p:sp>
      <p:sp>
        <p:nvSpPr>
          <p:cNvPr id="103" name="Google Shape;103;p2"/>
          <p:cNvSpPr txBox="1"/>
          <p:nvPr>
            <p:ph idx="1" type="body"/>
          </p:nvPr>
        </p:nvSpPr>
        <p:spPr>
          <a:xfrm>
            <a:off x="500034" y="2332037"/>
            <a:ext cx="8229600" cy="3833267"/>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3200"/>
              <a:buChar char="•"/>
            </a:pPr>
            <a:r>
              <a:rPr lang="en-GB"/>
              <a:t>Children are to be in school by 9a.m. Doors open at 8.50 a.m.</a:t>
            </a:r>
            <a:endParaRPr/>
          </a:p>
          <a:p>
            <a:pPr indent="-342900" lvl="0" marL="342900" rtl="0" algn="l">
              <a:lnSpc>
                <a:spcPct val="90000"/>
              </a:lnSpc>
              <a:spcBef>
                <a:spcPts val="640"/>
              </a:spcBef>
              <a:spcAft>
                <a:spcPts val="0"/>
              </a:spcAft>
              <a:buClr>
                <a:schemeClr val="dk1"/>
              </a:buClr>
              <a:buSzPts val="3200"/>
              <a:buChar char="•"/>
            </a:pPr>
            <a:r>
              <a:rPr lang="en-GB"/>
              <a:t>Break time is at 10.45 a.m.</a:t>
            </a:r>
            <a:endParaRPr/>
          </a:p>
          <a:p>
            <a:pPr indent="-342900" lvl="0" marL="342900" rtl="0" algn="l">
              <a:lnSpc>
                <a:spcPct val="90000"/>
              </a:lnSpc>
              <a:spcBef>
                <a:spcPts val="640"/>
              </a:spcBef>
              <a:spcAft>
                <a:spcPts val="0"/>
              </a:spcAft>
              <a:buClr>
                <a:schemeClr val="dk1"/>
              </a:buClr>
              <a:buSzPts val="3200"/>
              <a:buChar char="•"/>
            </a:pPr>
            <a:r>
              <a:rPr lang="en-GB"/>
              <a:t>Lunchtime is from 11.55 a.m. - 12.55 p.m.</a:t>
            </a:r>
            <a:endParaRPr/>
          </a:p>
          <a:p>
            <a:pPr indent="-342900" lvl="0" marL="342900" rtl="0" algn="l">
              <a:lnSpc>
                <a:spcPct val="90000"/>
              </a:lnSpc>
              <a:spcBef>
                <a:spcPts val="640"/>
              </a:spcBef>
              <a:spcAft>
                <a:spcPts val="0"/>
              </a:spcAft>
              <a:buClr>
                <a:schemeClr val="dk1"/>
              </a:buClr>
              <a:buSzPts val="3200"/>
              <a:buChar char="•"/>
            </a:pPr>
            <a:r>
              <a:rPr lang="en-GB"/>
              <a:t>The school day will finish at 3.15 p.m. </a:t>
            </a:r>
            <a:endParaRPr/>
          </a:p>
          <a:p>
            <a:pPr indent="-342900" lvl="0" marL="342900" rtl="0" algn="l">
              <a:lnSpc>
                <a:spcPct val="90000"/>
              </a:lnSpc>
              <a:spcBef>
                <a:spcPts val="640"/>
              </a:spcBef>
              <a:spcAft>
                <a:spcPts val="0"/>
              </a:spcAft>
              <a:buClr>
                <a:schemeClr val="dk1"/>
              </a:buClr>
              <a:buSzPts val="3200"/>
              <a:buChar char="•"/>
            </a:pPr>
            <a:r>
              <a:rPr lang="en-GB"/>
              <a:t>Children need to dropped off and collected by an adult from the class door.</a:t>
            </a:r>
            <a:endParaRPr/>
          </a:p>
        </p:txBody>
      </p:sp>
      <p:pic>
        <p:nvPicPr>
          <p:cNvPr descr="Pembroke Primary School" id="104" name="Google Shape;104;p2"/>
          <p:cNvPicPr preferRelativeResize="0"/>
          <p:nvPr/>
        </p:nvPicPr>
        <p:blipFill rotWithShape="1">
          <a:blip r:embed="rId3">
            <a:alphaModFix/>
          </a:blip>
          <a:srcRect b="0" l="0" r="0" t="0"/>
          <a:stretch/>
        </p:blipFill>
        <p:spPr>
          <a:xfrm>
            <a:off x="0" y="0"/>
            <a:ext cx="9144000" cy="928670"/>
          </a:xfrm>
          <a:prstGeom prst="rect">
            <a:avLst/>
          </a:prstGeom>
          <a:noFill/>
          <a:ln>
            <a:noFill/>
          </a:ln>
        </p:spPr>
      </p:pic>
      <p:pic>
        <p:nvPicPr>
          <p:cNvPr id="105" name="Google Shape;105;p2"/>
          <p:cNvPicPr preferRelativeResize="0"/>
          <p:nvPr/>
        </p:nvPicPr>
        <p:blipFill rotWithShape="1">
          <a:blip r:embed="rId4">
            <a:alphaModFix/>
          </a:blip>
          <a:srcRect b="0" l="0" r="0" t="0"/>
          <a:stretch/>
        </p:blipFill>
        <p:spPr>
          <a:xfrm>
            <a:off x="8318500" y="6032500"/>
            <a:ext cx="609600" cy="609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New Curriculum - 2022</a:t>
            </a:r>
            <a:endParaRPr/>
          </a:p>
        </p:txBody>
      </p:sp>
      <p:sp>
        <p:nvSpPr>
          <p:cNvPr id="254" name="Google Shape;254;p20"/>
          <p:cNvSpPr txBox="1"/>
          <p:nvPr>
            <p:ph idx="1" type="body"/>
          </p:nvPr>
        </p:nvSpPr>
        <p:spPr>
          <a:xfrm>
            <a:off x="457200" y="1340768"/>
            <a:ext cx="8229600" cy="478539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GB"/>
              <a:t> Teachers have been looking at and discussing the new curriculum.</a:t>
            </a:r>
            <a:endParaRPr/>
          </a:p>
          <a:p>
            <a:pPr indent="-342900" lvl="0" marL="342900" rtl="0" algn="l">
              <a:spcBef>
                <a:spcPts val="640"/>
              </a:spcBef>
              <a:spcAft>
                <a:spcPts val="0"/>
              </a:spcAft>
              <a:buClr>
                <a:schemeClr val="dk1"/>
              </a:buClr>
              <a:buSzPts val="3200"/>
              <a:buChar char="•"/>
            </a:pPr>
            <a:r>
              <a:rPr lang="en-GB"/>
              <a:t>We have started to plan using the new curriculum.</a:t>
            </a:r>
            <a:endParaRPr/>
          </a:p>
          <a:p>
            <a:pPr indent="-342900" lvl="0" marL="342900" rtl="0" algn="l">
              <a:spcBef>
                <a:spcPts val="640"/>
              </a:spcBef>
              <a:spcAft>
                <a:spcPts val="0"/>
              </a:spcAft>
              <a:buClr>
                <a:schemeClr val="dk1"/>
              </a:buClr>
              <a:buSzPts val="3200"/>
              <a:buChar char="•"/>
            </a:pPr>
            <a:r>
              <a:rPr lang="en-GB"/>
              <a:t>Children are starting to make decisions about what they want to learn – helped by adults</a:t>
            </a:r>
            <a:endParaRPr/>
          </a:p>
          <a:p>
            <a:pPr indent="-342900" lvl="0" marL="342900" rtl="0" algn="l">
              <a:spcBef>
                <a:spcPts val="640"/>
              </a:spcBef>
              <a:spcAft>
                <a:spcPts val="0"/>
              </a:spcAft>
              <a:buClr>
                <a:schemeClr val="dk1"/>
              </a:buClr>
              <a:buSzPts val="3200"/>
              <a:buChar char="•"/>
            </a:pPr>
            <a:r>
              <a:rPr lang="en-GB"/>
              <a:t>The 4 purposes are now at the centre of all learning activities.</a:t>
            </a:r>
            <a:endParaRPr/>
          </a:p>
        </p:txBody>
      </p:sp>
      <p:pic>
        <p:nvPicPr>
          <p:cNvPr id="255" name="Google Shape;255;p20"/>
          <p:cNvPicPr preferRelativeResize="0"/>
          <p:nvPr/>
        </p:nvPicPr>
        <p:blipFill rotWithShape="1">
          <a:blip r:embed="rId3">
            <a:alphaModFix/>
          </a:blip>
          <a:srcRect b="0" l="0" r="0" t="0"/>
          <a:stretch/>
        </p:blipFill>
        <p:spPr>
          <a:xfrm>
            <a:off x="8318500" y="6032500"/>
            <a:ext cx="609600" cy="609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pic>
        <p:nvPicPr>
          <p:cNvPr descr="Pembroke Primary School" id="260" name="Google Shape;260;p21"/>
          <p:cNvPicPr preferRelativeResize="0"/>
          <p:nvPr/>
        </p:nvPicPr>
        <p:blipFill rotWithShape="1">
          <a:blip r:embed="rId3">
            <a:alphaModFix/>
          </a:blip>
          <a:srcRect b="0" l="0" r="0" t="0"/>
          <a:stretch/>
        </p:blipFill>
        <p:spPr>
          <a:xfrm>
            <a:off x="0" y="0"/>
            <a:ext cx="9144000" cy="1428750"/>
          </a:xfrm>
          <a:prstGeom prst="rect">
            <a:avLst/>
          </a:prstGeom>
          <a:noFill/>
          <a:ln>
            <a:noFill/>
          </a:ln>
        </p:spPr>
      </p:pic>
      <p:sp>
        <p:nvSpPr>
          <p:cNvPr id="261" name="Google Shape;261;p21"/>
          <p:cNvSpPr txBox="1"/>
          <p:nvPr>
            <p:ph idx="1" type="body"/>
          </p:nvPr>
        </p:nvSpPr>
        <p:spPr>
          <a:xfrm>
            <a:off x="457200" y="332656"/>
            <a:ext cx="8229600" cy="5793507"/>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3200"/>
              <a:buNone/>
            </a:pPr>
            <a:r>
              <a:t/>
            </a:r>
            <a:endParaRPr u="sng">
              <a:solidFill>
                <a:srgbClr val="0C0C0C"/>
              </a:solidFill>
              <a:hlinkClick r:id="rId4"/>
            </a:endParaRPr>
          </a:p>
          <a:p>
            <a:pPr indent="-342900" lvl="0" marL="342900" rtl="0" algn="l">
              <a:lnSpc>
                <a:spcPct val="90000"/>
              </a:lnSpc>
              <a:spcBef>
                <a:spcPts val="640"/>
              </a:spcBef>
              <a:spcAft>
                <a:spcPts val="0"/>
              </a:spcAft>
              <a:buClr>
                <a:schemeClr val="dk1"/>
              </a:buClr>
              <a:buSzPts val="3200"/>
              <a:buNone/>
            </a:pPr>
            <a:r>
              <a:t/>
            </a:r>
            <a:endParaRPr u="sng">
              <a:solidFill>
                <a:srgbClr val="0C0C0C"/>
              </a:solidFill>
              <a:hlinkClick r:id="rId5"/>
            </a:endParaRPr>
          </a:p>
          <a:p>
            <a:pPr indent="-342900" lvl="0" marL="342900" rtl="0" algn="l">
              <a:lnSpc>
                <a:spcPct val="90000"/>
              </a:lnSpc>
              <a:spcBef>
                <a:spcPts val="640"/>
              </a:spcBef>
              <a:spcAft>
                <a:spcPts val="0"/>
              </a:spcAft>
              <a:buClr>
                <a:schemeClr val="dk1"/>
              </a:buClr>
              <a:buSzPts val="3200"/>
              <a:buNone/>
            </a:pPr>
            <a:r>
              <a:t/>
            </a:r>
            <a:endParaRPr u="sng">
              <a:solidFill>
                <a:srgbClr val="0C0C0C"/>
              </a:solidFill>
              <a:hlinkClick r:id="rId6"/>
            </a:endParaRPr>
          </a:p>
          <a:p>
            <a:pPr indent="-342900" lvl="0" marL="342900" rtl="0" algn="l">
              <a:lnSpc>
                <a:spcPct val="90000"/>
              </a:lnSpc>
              <a:spcBef>
                <a:spcPts val="600"/>
              </a:spcBef>
              <a:spcAft>
                <a:spcPts val="0"/>
              </a:spcAft>
              <a:buClr>
                <a:srgbClr val="0C0C0C"/>
              </a:buClr>
              <a:buSzPts val="3000"/>
              <a:buNone/>
            </a:pPr>
            <a:r>
              <a:rPr lang="en-GB" sz="3000" u="sng">
                <a:solidFill>
                  <a:srgbClr val="0C0C0C"/>
                </a:solidFill>
                <a:hlinkClick r:id="rId7"/>
              </a:rPr>
              <a:t>www.pembrokeprimary@monmouthshire.gov.uk</a:t>
            </a:r>
            <a:endParaRPr sz="3000" u="sng">
              <a:solidFill>
                <a:srgbClr val="0C0C0C"/>
              </a:solidFill>
            </a:endParaRPr>
          </a:p>
          <a:p>
            <a:pPr indent="-342900" lvl="0" marL="342900" rtl="0" algn="l">
              <a:lnSpc>
                <a:spcPct val="90000"/>
              </a:lnSpc>
              <a:spcBef>
                <a:spcPts val="640"/>
              </a:spcBef>
              <a:spcAft>
                <a:spcPts val="0"/>
              </a:spcAft>
              <a:buClr>
                <a:schemeClr val="dk1"/>
              </a:buClr>
              <a:buSzPts val="3200"/>
              <a:buNone/>
            </a:pPr>
            <a:r>
              <a:t/>
            </a:r>
            <a:endParaRPr u="sng">
              <a:solidFill>
                <a:srgbClr val="0C0C0C"/>
              </a:solidFill>
            </a:endParaRPr>
          </a:p>
          <a:p>
            <a:pPr indent="-342900" lvl="0" marL="342900" rtl="0" algn="l">
              <a:lnSpc>
                <a:spcPct val="90000"/>
              </a:lnSpc>
              <a:spcBef>
                <a:spcPts val="640"/>
              </a:spcBef>
              <a:spcAft>
                <a:spcPts val="0"/>
              </a:spcAft>
              <a:buClr>
                <a:srgbClr val="0C0C0C"/>
              </a:buClr>
              <a:buSzPts val="3200"/>
              <a:buNone/>
            </a:pPr>
            <a:r>
              <a:rPr lang="en-GB" u="sng">
                <a:solidFill>
                  <a:srgbClr val="0C0C0C"/>
                </a:solidFill>
              </a:rPr>
              <a:t>01292 622310 </a:t>
            </a:r>
            <a:endParaRPr/>
          </a:p>
          <a:p>
            <a:pPr indent="-342900" lvl="0" marL="342900" rtl="0" algn="l">
              <a:lnSpc>
                <a:spcPct val="90000"/>
              </a:lnSpc>
              <a:spcBef>
                <a:spcPts val="640"/>
              </a:spcBef>
              <a:spcAft>
                <a:spcPts val="0"/>
              </a:spcAft>
              <a:buClr>
                <a:schemeClr val="dk1"/>
              </a:buClr>
              <a:buSzPts val="3200"/>
              <a:buNone/>
            </a:pPr>
            <a:r>
              <a:t/>
            </a:r>
            <a:endParaRPr u="sng">
              <a:solidFill>
                <a:srgbClr val="0C0C0C"/>
              </a:solidFill>
            </a:endParaRPr>
          </a:p>
          <a:p>
            <a:pPr indent="-342900" lvl="0" marL="342900" rtl="0" algn="l">
              <a:lnSpc>
                <a:spcPct val="90000"/>
              </a:lnSpc>
              <a:spcBef>
                <a:spcPts val="640"/>
              </a:spcBef>
              <a:spcAft>
                <a:spcPts val="0"/>
              </a:spcAft>
              <a:buClr>
                <a:srgbClr val="002060"/>
              </a:buClr>
              <a:buSzPts val="3200"/>
              <a:buNone/>
            </a:pPr>
            <a:r>
              <a:rPr lang="en-GB" u="sng">
                <a:solidFill>
                  <a:srgbClr val="002060"/>
                </a:solidFill>
              </a:rPr>
              <a:t>@pembrokeprimary</a:t>
            </a:r>
            <a:endParaRPr u="sng">
              <a:solidFill>
                <a:srgbClr val="002060"/>
              </a:solidFill>
            </a:endParaRPr>
          </a:p>
          <a:p>
            <a:pPr indent="-342900" lvl="0" marL="342900" rtl="0" algn="l">
              <a:lnSpc>
                <a:spcPct val="90000"/>
              </a:lnSpc>
              <a:spcBef>
                <a:spcPts val="640"/>
              </a:spcBef>
              <a:spcAft>
                <a:spcPts val="0"/>
              </a:spcAft>
              <a:buClr>
                <a:srgbClr val="0C0C0C"/>
              </a:buClr>
              <a:buSzPts val="3200"/>
              <a:buNone/>
            </a:pPr>
            <a:r>
              <a:rPr lang="en-GB" u="sng">
                <a:solidFill>
                  <a:srgbClr val="0C0C0C"/>
                </a:solidFill>
              </a:rPr>
              <a:t>Email- </a:t>
            </a:r>
            <a:r>
              <a:rPr lang="en-GB" u="sng">
                <a:solidFill>
                  <a:srgbClr val="0C0C0C"/>
                </a:solidFill>
                <a:hlinkClick r:id="rId8"/>
              </a:rPr>
              <a:t>pembrokeprimaryschool@Monmouthshire.gov.uk</a:t>
            </a:r>
            <a:endParaRPr u="sng">
              <a:solidFill>
                <a:srgbClr val="0C0C0C"/>
              </a:solidFill>
            </a:endParaRPr>
          </a:p>
          <a:p>
            <a:pPr indent="-342900" lvl="0" marL="342900" rtl="0" algn="l">
              <a:lnSpc>
                <a:spcPct val="90000"/>
              </a:lnSpc>
              <a:spcBef>
                <a:spcPts val="640"/>
              </a:spcBef>
              <a:spcAft>
                <a:spcPts val="0"/>
              </a:spcAft>
              <a:buClr>
                <a:schemeClr val="dk1"/>
              </a:buClr>
              <a:buSzPts val="3200"/>
              <a:buNone/>
            </a:pPr>
            <a:r>
              <a:t/>
            </a:r>
            <a:endParaRPr u="sng">
              <a:solidFill>
                <a:srgbClr val="0C0C0C"/>
              </a:solidFill>
            </a:endParaRPr>
          </a:p>
        </p:txBody>
      </p:sp>
      <p:pic>
        <p:nvPicPr>
          <p:cNvPr id="262" name="Google Shape;262;p21"/>
          <p:cNvPicPr preferRelativeResize="0"/>
          <p:nvPr/>
        </p:nvPicPr>
        <p:blipFill rotWithShape="1">
          <a:blip r:embed="rId9">
            <a:alphaModFix/>
          </a:blip>
          <a:srcRect b="0" l="0" r="0" t="0"/>
          <a:stretch/>
        </p:blipFill>
        <p:spPr>
          <a:xfrm>
            <a:off x="8318500" y="6032500"/>
            <a:ext cx="609600" cy="609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3"/>
          <p:cNvSpPr txBox="1"/>
          <p:nvPr>
            <p:ph type="title"/>
          </p:nvPr>
        </p:nvSpPr>
        <p:spPr>
          <a:xfrm>
            <a:off x="428596" y="10001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u="sng"/>
              <a:t>Please let us know if:</a:t>
            </a:r>
            <a:endParaRPr u="sng"/>
          </a:p>
        </p:txBody>
      </p:sp>
      <p:sp>
        <p:nvSpPr>
          <p:cNvPr id="112" name="Google Shape;112;p3"/>
          <p:cNvSpPr txBox="1"/>
          <p:nvPr>
            <p:ph idx="1" type="body"/>
          </p:nvPr>
        </p:nvSpPr>
        <p:spPr>
          <a:xfrm>
            <a:off x="571472" y="2071678"/>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GB"/>
              <a:t>Your child has any allergies or other specific medical requirements</a:t>
            </a:r>
            <a:endParaRPr/>
          </a:p>
          <a:p>
            <a:pPr indent="-342900" lvl="0" marL="342900" rtl="0" algn="l">
              <a:spcBef>
                <a:spcPts val="640"/>
              </a:spcBef>
              <a:spcAft>
                <a:spcPts val="0"/>
              </a:spcAft>
              <a:buClr>
                <a:schemeClr val="dk1"/>
              </a:buClr>
              <a:buSzPts val="3200"/>
              <a:buChar char="•"/>
            </a:pPr>
            <a:r>
              <a:rPr lang="en-GB"/>
              <a:t>Your child is absent from school</a:t>
            </a:r>
            <a:endParaRPr/>
          </a:p>
          <a:p>
            <a:pPr indent="-342900" lvl="0" marL="342900" rtl="0" algn="l">
              <a:spcBef>
                <a:spcPts val="640"/>
              </a:spcBef>
              <a:spcAft>
                <a:spcPts val="0"/>
              </a:spcAft>
              <a:buClr>
                <a:schemeClr val="dk1"/>
              </a:buClr>
              <a:buSzPts val="3200"/>
              <a:buChar char="•"/>
            </a:pPr>
            <a:r>
              <a:rPr lang="en-GB"/>
              <a:t>If you have an questions or concerns</a:t>
            </a:r>
            <a:endParaRPr/>
          </a:p>
          <a:p>
            <a:pPr indent="-1397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a:pPr>
            <a:r>
              <a:rPr lang="en-GB"/>
              <a:t>A pack of consent forms will be issued in September regarding local trips, photographs etc.</a:t>
            </a:r>
            <a:endParaRPr/>
          </a:p>
          <a:p>
            <a:pPr indent="-139700" lvl="0" marL="34290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p:txBody>
      </p:sp>
      <p:pic>
        <p:nvPicPr>
          <p:cNvPr descr="Pembroke Primary School" id="113" name="Google Shape;113;p3"/>
          <p:cNvPicPr preferRelativeResize="0"/>
          <p:nvPr/>
        </p:nvPicPr>
        <p:blipFill rotWithShape="1">
          <a:blip r:embed="rId3">
            <a:alphaModFix/>
          </a:blip>
          <a:srcRect b="0" l="0" r="0" t="0"/>
          <a:stretch/>
        </p:blipFill>
        <p:spPr>
          <a:xfrm>
            <a:off x="0" y="0"/>
            <a:ext cx="9144000" cy="928670"/>
          </a:xfrm>
          <a:prstGeom prst="rect">
            <a:avLst/>
          </a:prstGeom>
          <a:noFill/>
          <a:ln>
            <a:noFill/>
          </a:ln>
        </p:spPr>
      </p:pic>
      <p:pic>
        <p:nvPicPr>
          <p:cNvPr id="114" name="Google Shape;114;p3"/>
          <p:cNvPicPr preferRelativeResize="0"/>
          <p:nvPr/>
        </p:nvPicPr>
        <p:blipFill rotWithShape="1">
          <a:blip r:embed="rId4">
            <a:alphaModFix/>
          </a:blip>
          <a:srcRect b="0" l="0" r="0" t="0"/>
          <a:stretch/>
        </p:blipFill>
        <p:spPr>
          <a:xfrm>
            <a:off x="8318500" y="6032500"/>
            <a:ext cx="609600" cy="609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4"/>
          <p:cNvSpPr txBox="1"/>
          <p:nvPr>
            <p:ph type="title"/>
          </p:nvPr>
        </p:nvSpPr>
        <p:spPr>
          <a:xfrm>
            <a:off x="428596" y="785794"/>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lang="en-GB" sz="3959"/>
              <a:t>Home School Links</a:t>
            </a:r>
            <a:br>
              <a:rPr lang="en-GB" sz="3959"/>
            </a:br>
            <a:r>
              <a:rPr lang="en-GB" sz="1979"/>
              <a:t>We need to work together to ensure your child achieves the best they can.</a:t>
            </a:r>
            <a:endParaRPr sz="1979"/>
          </a:p>
        </p:txBody>
      </p:sp>
      <p:sp>
        <p:nvSpPr>
          <p:cNvPr id="121" name="Google Shape;121;p4"/>
          <p:cNvSpPr txBox="1"/>
          <p:nvPr>
            <p:ph idx="1" type="body"/>
          </p:nvPr>
        </p:nvSpPr>
        <p:spPr>
          <a:xfrm>
            <a:off x="500034" y="200024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GB" sz="2800"/>
              <a:t>We would like you to read to and listen to your child read regularly </a:t>
            </a:r>
            <a:endParaRPr/>
          </a:p>
          <a:p>
            <a:pPr indent="-342900" lvl="0" marL="342900" rtl="0" algn="l">
              <a:spcBef>
                <a:spcPts val="560"/>
              </a:spcBef>
              <a:spcAft>
                <a:spcPts val="0"/>
              </a:spcAft>
              <a:buClr>
                <a:schemeClr val="dk1"/>
              </a:buClr>
              <a:buSzPts val="2800"/>
              <a:buChar char="•"/>
            </a:pPr>
            <a:r>
              <a:rPr lang="en-GB" sz="2800"/>
              <a:t>Learn nursery rhymes </a:t>
            </a:r>
            <a:endParaRPr/>
          </a:p>
          <a:p>
            <a:pPr indent="-342900" lvl="0" marL="342900" rtl="0" algn="l">
              <a:spcBef>
                <a:spcPts val="560"/>
              </a:spcBef>
              <a:spcAft>
                <a:spcPts val="0"/>
              </a:spcAft>
              <a:buClr>
                <a:schemeClr val="dk1"/>
              </a:buClr>
              <a:buSzPts val="2800"/>
              <a:buChar char="•"/>
            </a:pPr>
            <a:r>
              <a:rPr lang="en-GB" sz="2800"/>
              <a:t>Permissions slips/ money need to be returned as soon as possible </a:t>
            </a:r>
            <a:endParaRPr/>
          </a:p>
          <a:p>
            <a:pPr indent="-342900" lvl="0" marL="342900" rtl="0" algn="l">
              <a:spcBef>
                <a:spcPts val="560"/>
              </a:spcBef>
              <a:spcAft>
                <a:spcPts val="0"/>
              </a:spcAft>
              <a:buClr>
                <a:schemeClr val="dk1"/>
              </a:buClr>
              <a:buSzPts val="2800"/>
              <a:buChar char="•"/>
            </a:pPr>
            <a:r>
              <a:rPr lang="en-GB" sz="2800"/>
              <a:t>Snack money to be paid in advance, weekly or termly</a:t>
            </a:r>
            <a:endParaRPr/>
          </a:p>
          <a:p>
            <a:pPr indent="-342900" lvl="0" marL="342900" rtl="0" algn="l">
              <a:spcBef>
                <a:spcPts val="560"/>
              </a:spcBef>
              <a:spcAft>
                <a:spcPts val="0"/>
              </a:spcAft>
              <a:buClr>
                <a:schemeClr val="dk1"/>
              </a:buClr>
              <a:buSzPts val="2800"/>
              <a:buChar char="•"/>
            </a:pPr>
            <a:r>
              <a:rPr lang="en-GB" sz="2800"/>
              <a:t>Encouraging children to be independent with their dressing, toileting and eating</a:t>
            </a:r>
            <a:endParaRPr sz="2800"/>
          </a:p>
        </p:txBody>
      </p:sp>
      <p:pic>
        <p:nvPicPr>
          <p:cNvPr descr="Pembroke Primary School" id="122" name="Google Shape;122;p4"/>
          <p:cNvPicPr preferRelativeResize="0"/>
          <p:nvPr/>
        </p:nvPicPr>
        <p:blipFill rotWithShape="1">
          <a:blip r:embed="rId3">
            <a:alphaModFix/>
          </a:blip>
          <a:srcRect b="0" l="0" r="0" t="0"/>
          <a:stretch/>
        </p:blipFill>
        <p:spPr>
          <a:xfrm>
            <a:off x="0" y="0"/>
            <a:ext cx="9144000" cy="928670"/>
          </a:xfrm>
          <a:prstGeom prst="rect">
            <a:avLst/>
          </a:prstGeom>
          <a:noFill/>
          <a:ln>
            <a:noFill/>
          </a:ln>
        </p:spPr>
      </p:pic>
      <p:pic>
        <p:nvPicPr>
          <p:cNvPr id="123" name="Google Shape;123;p4"/>
          <p:cNvPicPr preferRelativeResize="0"/>
          <p:nvPr/>
        </p:nvPicPr>
        <p:blipFill rotWithShape="1">
          <a:blip r:embed="rId4">
            <a:alphaModFix/>
          </a:blip>
          <a:srcRect b="0" l="0" r="0" t="0"/>
          <a:stretch/>
        </p:blipFill>
        <p:spPr>
          <a:xfrm>
            <a:off x="8318500" y="6032500"/>
            <a:ext cx="609600" cy="609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5"/>
          <p:cNvSpPr txBox="1"/>
          <p:nvPr>
            <p:ph type="title"/>
          </p:nvPr>
        </p:nvSpPr>
        <p:spPr>
          <a:xfrm>
            <a:off x="539552" y="1412776"/>
            <a:ext cx="7530060" cy="530120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959"/>
              <a:buFont typeface="Calibri"/>
              <a:buNone/>
            </a:pPr>
            <a:r>
              <a:rPr lang="en-GB" sz="3959"/>
              <a:t>In September the children will have a staggered start.</a:t>
            </a:r>
            <a:br>
              <a:rPr lang="en-GB" sz="3959"/>
            </a:br>
            <a:br>
              <a:rPr lang="en-GB" sz="3959"/>
            </a:br>
            <a:br>
              <a:rPr lang="en-GB" sz="3959"/>
            </a:br>
            <a:r>
              <a:rPr lang="en-GB" sz="3959"/>
              <a:t>This allows the staff and children to get to know each other in small groups and for the baseline to be started. </a:t>
            </a:r>
            <a:br>
              <a:rPr lang="en-GB" sz="3959"/>
            </a:br>
            <a:br>
              <a:rPr lang="en-GB" sz="3959"/>
            </a:br>
            <a:br>
              <a:rPr lang="en-GB" sz="3959"/>
            </a:br>
            <a:endParaRPr sz="3959"/>
          </a:p>
        </p:txBody>
      </p:sp>
      <p:pic>
        <p:nvPicPr>
          <p:cNvPr id="129" name="Google Shape;129;p5"/>
          <p:cNvPicPr preferRelativeResize="0"/>
          <p:nvPr/>
        </p:nvPicPr>
        <p:blipFill rotWithShape="1">
          <a:blip r:embed="rId3">
            <a:alphaModFix/>
          </a:blip>
          <a:srcRect b="0" l="0" r="0" t="0"/>
          <a:stretch/>
        </p:blipFill>
        <p:spPr>
          <a:xfrm>
            <a:off x="8318500" y="6032500"/>
            <a:ext cx="609600" cy="609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6"/>
          <p:cNvSpPr txBox="1"/>
          <p:nvPr>
            <p:ph type="title"/>
          </p:nvPr>
        </p:nvSpPr>
        <p:spPr>
          <a:xfrm>
            <a:off x="428596" y="1500174"/>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lang="en-GB" sz="3959" u="sng"/>
              <a:t>Help make your child’s entry as smooth as possible by ensuring:</a:t>
            </a:r>
            <a:br>
              <a:rPr lang="en-GB" sz="3959" u="sng"/>
            </a:br>
            <a:endParaRPr sz="3959" u="sng"/>
          </a:p>
        </p:txBody>
      </p:sp>
      <p:sp>
        <p:nvSpPr>
          <p:cNvPr id="136" name="Google Shape;136;p6"/>
          <p:cNvSpPr txBox="1"/>
          <p:nvPr>
            <p:ph idx="1" type="body"/>
          </p:nvPr>
        </p:nvSpPr>
        <p:spPr>
          <a:xfrm>
            <a:off x="457200" y="2420888"/>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3200"/>
              <a:buChar char="•"/>
            </a:pPr>
            <a:r>
              <a:rPr lang="en-GB"/>
              <a:t>All uniform is clearly labelled as well as other personal belongings</a:t>
            </a:r>
            <a:endParaRPr/>
          </a:p>
          <a:p>
            <a:pPr indent="-342900" lvl="0" marL="342900" rtl="0" algn="l">
              <a:lnSpc>
                <a:spcPct val="90000"/>
              </a:lnSpc>
              <a:spcBef>
                <a:spcPts val="640"/>
              </a:spcBef>
              <a:spcAft>
                <a:spcPts val="0"/>
              </a:spcAft>
              <a:buClr>
                <a:schemeClr val="dk1"/>
              </a:buClr>
              <a:buSzPts val="3200"/>
              <a:buChar char="•"/>
            </a:pPr>
            <a:r>
              <a:rPr lang="en-GB"/>
              <a:t>Children are able to dress themselves</a:t>
            </a:r>
            <a:endParaRPr/>
          </a:p>
          <a:p>
            <a:pPr indent="-342900" lvl="0" marL="342900" rtl="0" algn="l">
              <a:lnSpc>
                <a:spcPct val="90000"/>
              </a:lnSpc>
              <a:spcBef>
                <a:spcPts val="640"/>
              </a:spcBef>
              <a:spcAft>
                <a:spcPts val="0"/>
              </a:spcAft>
              <a:buClr>
                <a:schemeClr val="dk1"/>
              </a:buClr>
              <a:buSzPts val="3200"/>
              <a:buChar char="•"/>
            </a:pPr>
            <a:r>
              <a:rPr lang="en-GB"/>
              <a:t>P.E. Kits are in school all the time in a labelled bag</a:t>
            </a:r>
            <a:endParaRPr/>
          </a:p>
          <a:p>
            <a:pPr indent="-342900" lvl="0" marL="342900" rtl="0" algn="l">
              <a:lnSpc>
                <a:spcPct val="90000"/>
              </a:lnSpc>
              <a:spcBef>
                <a:spcPts val="640"/>
              </a:spcBef>
              <a:spcAft>
                <a:spcPts val="0"/>
              </a:spcAft>
              <a:buClr>
                <a:schemeClr val="dk1"/>
              </a:buClr>
              <a:buSzPts val="3200"/>
              <a:buChar char="•"/>
            </a:pPr>
            <a:r>
              <a:rPr lang="en-GB"/>
              <a:t>Children know if they are having sandwiches or school dinners </a:t>
            </a:r>
            <a:endParaRPr/>
          </a:p>
          <a:p>
            <a:pPr indent="-342900" lvl="0" marL="342900" rtl="0" algn="l">
              <a:lnSpc>
                <a:spcPct val="90000"/>
              </a:lnSpc>
              <a:spcBef>
                <a:spcPts val="640"/>
              </a:spcBef>
              <a:spcAft>
                <a:spcPts val="0"/>
              </a:spcAft>
              <a:buClr>
                <a:schemeClr val="dk1"/>
              </a:buClr>
              <a:buSzPts val="3200"/>
              <a:buChar char="•"/>
            </a:pPr>
            <a:r>
              <a:rPr lang="en-GB"/>
              <a:t>Children have a drinks bottle filled with water which they can re-fill in school</a:t>
            </a:r>
            <a:endParaRPr/>
          </a:p>
          <a:p>
            <a:pPr indent="-139700" lvl="0" marL="342900" rtl="0" algn="l">
              <a:lnSpc>
                <a:spcPct val="90000"/>
              </a:lnSpc>
              <a:spcBef>
                <a:spcPts val="640"/>
              </a:spcBef>
              <a:spcAft>
                <a:spcPts val="0"/>
              </a:spcAft>
              <a:buClr>
                <a:schemeClr val="dk1"/>
              </a:buClr>
              <a:buSzPts val="3200"/>
              <a:buNone/>
            </a:pPr>
            <a:r>
              <a:t/>
            </a:r>
            <a:endParaRPr/>
          </a:p>
          <a:p>
            <a:pPr indent="-139700" lvl="0" marL="342900" rtl="0" algn="l">
              <a:lnSpc>
                <a:spcPct val="90000"/>
              </a:lnSpc>
              <a:spcBef>
                <a:spcPts val="640"/>
              </a:spcBef>
              <a:spcAft>
                <a:spcPts val="0"/>
              </a:spcAft>
              <a:buClr>
                <a:schemeClr val="dk1"/>
              </a:buClr>
              <a:buSzPts val="3200"/>
              <a:buNone/>
            </a:pPr>
            <a:r>
              <a:t/>
            </a:r>
            <a:endParaRPr/>
          </a:p>
        </p:txBody>
      </p:sp>
      <p:pic>
        <p:nvPicPr>
          <p:cNvPr descr="Pembroke Primary School" id="137" name="Google Shape;137;p6"/>
          <p:cNvPicPr preferRelativeResize="0"/>
          <p:nvPr/>
        </p:nvPicPr>
        <p:blipFill rotWithShape="1">
          <a:blip r:embed="rId3">
            <a:alphaModFix/>
          </a:blip>
          <a:srcRect b="0" l="0" r="0" t="0"/>
          <a:stretch/>
        </p:blipFill>
        <p:spPr>
          <a:xfrm>
            <a:off x="0" y="0"/>
            <a:ext cx="9144000" cy="928670"/>
          </a:xfrm>
          <a:prstGeom prst="rect">
            <a:avLst/>
          </a:prstGeom>
          <a:noFill/>
          <a:ln>
            <a:noFill/>
          </a:ln>
        </p:spPr>
      </p:pic>
      <p:pic>
        <p:nvPicPr>
          <p:cNvPr id="138" name="Google Shape;138;p6"/>
          <p:cNvPicPr preferRelativeResize="0"/>
          <p:nvPr/>
        </p:nvPicPr>
        <p:blipFill rotWithShape="1">
          <a:blip r:embed="rId4">
            <a:alphaModFix/>
          </a:blip>
          <a:srcRect b="0" l="0" r="0" t="0"/>
          <a:stretch/>
        </p:blipFill>
        <p:spPr>
          <a:xfrm>
            <a:off x="8318500" y="6032500"/>
            <a:ext cx="609600" cy="609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7"/>
          <p:cNvSpPr txBox="1"/>
          <p:nvPr>
            <p:ph type="ctrTitle"/>
          </p:nvPr>
        </p:nvSpPr>
        <p:spPr>
          <a:xfrm>
            <a:off x="533400" y="228600"/>
            <a:ext cx="77724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omic Sans MS"/>
              <a:buNone/>
            </a:pPr>
            <a:r>
              <a:rPr lang="en-GB" sz="3959">
                <a:latin typeface="Comic Sans MS"/>
                <a:ea typeface="Comic Sans MS"/>
                <a:cs typeface="Comic Sans MS"/>
                <a:sym typeface="Comic Sans MS"/>
              </a:rPr>
              <a:t>Learning through play in the Foundation Phase</a:t>
            </a:r>
            <a:endParaRPr/>
          </a:p>
        </p:txBody>
      </p:sp>
      <p:sp>
        <p:nvSpPr>
          <p:cNvPr id="145" name="Google Shape;145;p7"/>
          <p:cNvSpPr txBox="1"/>
          <p:nvPr>
            <p:ph idx="1" type="subTitle"/>
          </p:nvPr>
        </p:nvSpPr>
        <p:spPr>
          <a:xfrm>
            <a:off x="1295400" y="5486400"/>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200"/>
              <a:buNone/>
            </a:pPr>
            <a:r>
              <a:rPr lang="en-GB">
                <a:solidFill>
                  <a:schemeClr val="dk1"/>
                </a:solidFill>
                <a:latin typeface="Comic Sans MS"/>
                <a:ea typeface="Comic Sans MS"/>
                <a:cs typeface="Comic Sans MS"/>
                <a:sym typeface="Comic Sans MS"/>
              </a:rPr>
              <a:t>at Pembroke Primary School</a:t>
            </a:r>
            <a:r>
              <a:rPr lang="en-GB">
                <a:solidFill>
                  <a:schemeClr val="lt1"/>
                </a:solidFill>
                <a:latin typeface="Comic Sans MS"/>
                <a:ea typeface="Comic Sans MS"/>
                <a:cs typeface="Comic Sans MS"/>
                <a:sym typeface="Comic Sans MS"/>
              </a:rPr>
              <a:t>   </a:t>
            </a:r>
            <a:endParaRPr/>
          </a:p>
        </p:txBody>
      </p:sp>
      <p:pic>
        <p:nvPicPr>
          <p:cNvPr id="146" name="Google Shape;146;p7"/>
          <p:cNvPicPr preferRelativeResize="0"/>
          <p:nvPr/>
        </p:nvPicPr>
        <p:blipFill rotWithShape="1">
          <a:blip r:embed="rId3">
            <a:alphaModFix/>
          </a:blip>
          <a:srcRect b="0" l="0" r="0" t="0"/>
          <a:stretch/>
        </p:blipFill>
        <p:spPr>
          <a:xfrm>
            <a:off x="1835696" y="1474706"/>
            <a:ext cx="5256584" cy="3929296"/>
          </a:xfrm>
          <a:prstGeom prst="rect">
            <a:avLst/>
          </a:prstGeom>
          <a:noFill/>
          <a:ln>
            <a:noFill/>
          </a:ln>
        </p:spPr>
      </p:pic>
      <p:pic>
        <p:nvPicPr>
          <p:cNvPr id="147" name="Google Shape;147;p7"/>
          <p:cNvPicPr preferRelativeResize="0"/>
          <p:nvPr/>
        </p:nvPicPr>
        <p:blipFill rotWithShape="1">
          <a:blip r:embed="rId4">
            <a:alphaModFix/>
          </a:blip>
          <a:srcRect b="0" l="0" r="0" t="0"/>
          <a:stretch/>
        </p:blipFill>
        <p:spPr>
          <a:xfrm>
            <a:off x="8318500" y="6032500"/>
            <a:ext cx="609600" cy="609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8"/>
          <p:cNvSpPr txBox="1"/>
          <p:nvPr/>
        </p:nvSpPr>
        <p:spPr>
          <a:xfrm>
            <a:off x="285720" y="214290"/>
            <a:ext cx="4071938" cy="19383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2400" u="none" cap="none" strike="noStrike">
                <a:solidFill>
                  <a:schemeClr val="dk1"/>
                </a:solidFill>
                <a:latin typeface="Comic Sans MS"/>
                <a:ea typeface="Comic Sans MS"/>
                <a:cs typeface="Comic Sans MS"/>
                <a:sym typeface="Comic Sans MS"/>
              </a:rPr>
              <a:t>Personal and Social Development, Well-being and Cultural Diversity is at the heart of the Foundation Phase. </a:t>
            </a:r>
            <a:endParaRPr b="1" i="0" sz="2400" u="none" cap="none" strike="noStrike">
              <a:solidFill>
                <a:schemeClr val="dk1"/>
              </a:solidFill>
              <a:latin typeface="Comic Sans MS"/>
              <a:ea typeface="Comic Sans MS"/>
              <a:cs typeface="Comic Sans MS"/>
              <a:sym typeface="Comic Sans MS"/>
            </a:endParaRPr>
          </a:p>
        </p:txBody>
      </p:sp>
      <p:sp>
        <p:nvSpPr>
          <p:cNvPr id="153" name="Google Shape;153;p8"/>
          <p:cNvSpPr txBox="1"/>
          <p:nvPr/>
        </p:nvSpPr>
        <p:spPr>
          <a:xfrm>
            <a:off x="5429250" y="3441700"/>
            <a:ext cx="3714750" cy="341630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dk1"/>
              </a:buClr>
              <a:buSzPts val="2400"/>
              <a:buFont typeface="Arial"/>
              <a:buChar char="•"/>
            </a:pPr>
            <a:r>
              <a:rPr b="0" i="0" lang="en-GB" sz="2400" u="none" cap="none" strike="noStrike">
                <a:solidFill>
                  <a:schemeClr val="dk1"/>
                </a:solidFill>
                <a:latin typeface="Comic Sans MS"/>
                <a:ea typeface="Comic Sans MS"/>
                <a:cs typeface="Comic Sans MS"/>
                <a:sym typeface="Comic Sans MS"/>
              </a:rPr>
              <a:t>Children benefit from opportunities to develop their understanding of different members of the community.</a:t>
            </a:r>
            <a:endParaRPr/>
          </a:p>
          <a:p>
            <a:pPr indent="-152400" lvl="0" marL="0" marR="0" rtl="0" algn="l">
              <a:spcBef>
                <a:spcPts val="0"/>
              </a:spcBef>
              <a:spcAft>
                <a:spcPts val="0"/>
              </a:spcAft>
              <a:buClr>
                <a:schemeClr val="dk1"/>
              </a:buClr>
              <a:buSzPts val="2400"/>
              <a:buFont typeface="Arial"/>
              <a:buChar char="•"/>
            </a:pPr>
            <a:r>
              <a:rPr b="0" i="0" lang="en-GB" sz="2400" u="none" cap="none" strike="noStrike">
                <a:solidFill>
                  <a:schemeClr val="dk1"/>
                </a:solidFill>
                <a:latin typeface="Comic Sans MS"/>
                <a:ea typeface="Comic Sans MS"/>
                <a:cs typeface="Comic Sans MS"/>
                <a:sym typeface="Comic Sans MS"/>
              </a:rPr>
              <a:t>Learn to interact with others who are similar and different from themselves.</a:t>
            </a:r>
            <a:endParaRPr b="0" i="0" sz="2400" u="none" cap="none" strike="noStrike">
              <a:solidFill>
                <a:schemeClr val="dk1"/>
              </a:solidFill>
              <a:latin typeface="Comic Sans MS"/>
              <a:ea typeface="Comic Sans MS"/>
              <a:cs typeface="Comic Sans MS"/>
              <a:sym typeface="Comic Sans MS"/>
            </a:endParaRPr>
          </a:p>
        </p:txBody>
      </p:sp>
      <p:pic>
        <p:nvPicPr>
          <p:cNvPr id="154" name="Google Shape;154;p8"/>
          <p:cNvPicPr preferRelativeResize="0"/>
          <p:nvPr/>
        </p:nvPicPr>
        <p:blipFill rotWithShape="1">
          <a:blip r:embed="rId3">
            <a:alphaModFix/>
          </a:blip>
          <a:srcRect b="0" l="0" r="0" t="0"/>
          <a:stretch/>
        </p:blipFill>
        <p:spPr>
          <a:xfrm>
            <a:off x="4860032" y="486389"/>
            <a:ext cx="3491433" cy="2618575"/>
          </a:xfrm>
          <a:prstGeom prst="rect">
            <a:avLst/>
          </a:prstGeom>
          <a:noFill/>
          <a:ln>
            <a:noFill/>
          </a:ln>
        </p:spPr>
      </p:pic>
      <p:pic>
        <p:nvPicPr>
          <p:cNvPr id="155" name="Google Shape;155;p8"/>
          <p:cNvPicPr preferRelativeResize="0"/>
          <p:nvPr/>
        </p:nvPicPr>
        <p:blipFill rotWithShape="1">
          <a:blip r:embed="rId4">
            <a:alphaModFix/>
          </a:blip>
          <a:srcRect b="0" l="0" r="0" t="0"/>
          <a:stretch/>
        </p:blipFill>
        <p:spPr>
          <a:xfrm>
            <a:off x="467544" y="3212976"/>
            <a:ext cx="4571553" cy="3411521"/>
          </a:xfrm>
          <a:prstGeom prst="rect">
            <a:avLst/>
          </a:prstGeom>
          <a:noFill/>
          <a:ln>
            <a:noFill/>
          </a:ln>
        </p:spPr>
      </p:pic>
      <p:pic>
        <p:nvPicPr>
          <p:cNvPr id="156" name="Google Shape;156;p8"/>
          <p:cNvPicPr preferRelativeResize="0"/>
          <p:nvPr/>
        </p:nvPicPr>
        <p:blipFill rotWithShape="1">
          <a:blip r:embed="rId5">
            <a:alphaModFix/>
          </a:blip>
          <a:srcRect b="0" l="0" r="0" t="0"/>
          <a:stretch/>
        </p:blipFill>
        <p:spPr>
          <a:xfrm>
            <a:off x="8318500" y="6032500"/>
            <a:ext cx="609600" cy="60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9"/>
          <p:cNvSpPr txBox="1"/>
          <p:nvPr/>
        </p:nvSpPr>
        <p:spPr>
          <a:xfrm>
            <a:off x="251520" y="682993"/>
            <a:ext cx="8712968"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000" u="none" cap="none" strike="noStrike">
                <a:solidFill>
                  <a:schemeClr val="dk1"/>
                </a:solidFill>
                <a:latin typeface="Comic Sans MS"/>
                <a:ea typeface="Comic Sans MS"/>
                <a:cs typeface="Comic Sans MS"/>
                <a:sym typeface="Comic Sans MS"/>
              </a:rPr>
              <a:t>Children are given plenty of opportunities to make marks and write in meaningful activities. Learning to read is fun and the children use role play and drama activities to ‘act out’ roles and characters from stories. </a:t>
            </a:r>
            <a:endParaRPr/>
          </a:p>
          <a:p>
            <a:pPr indent="0" lvl="0" marL="0" marR="0" rtl="0" algn="l">
              <a:spcBef>
                <a:spcPts val="0"/>
              </a:spcBef>
              <a:spcAft>
                <a:spcPts val="0"/>
              </a:spcAft>
              <a:buNone/>
            </a:pPr>
            <a:r>
              <a:rPr lang="en-GB" sz="2000">
                <a:solidFill>
                  <a:schemeClr val="dk1"/>
                </a:solidFill>
                <a:latin typeface="Comic Sans MS"/>
                <a:ea typeface="Comic Sans MS"/>
                <a:cs typeface="Comic Sans MS"/>
                <a:sym typeface="Comic Sans MS"/>
              </a:rPr>
              <a:t>We use a scheme called ‘Read, Write, Inc.’ to teach phonics.</a:t>
            </a:r>
            <a:endParaRPr/>
          </a:p>
          <a:p>
            <a:pPr indent="0" lvl="0" marL="0" marR="0" rtl="0" algn="l">
              <a:spcBef>
                <a:spcPts val="0"/>
              </a:spcBef>
              <a:spcAft>
                <a:spcPts val="0"/>
              </a:spcAft>
              <a:buNone/>
            </a:pPr>
            <a:r>
              <a:rPr lang="en-GB" sz="2000">
                <a:solidFill>
                  <a:schemeClr val="dk1"/>
                </a:solidFill>
                <a:latin typeface="Comic Sans MS"/>
                <a:ea typeface="Comic Sans MS"/>
                <a:cs typeface="Comic Sans MS"/>
                <a:sym typeface="Comic Sans MS"/>
              </a:rPr>
              <a:t>Literacy skills are taught discretely and across the curriculum.</a:t>
            </a:r>
            <a:endParaRPr sz="2000">
              <a:solidFill>
                <a:schemeClr val="dk1"/>
              </a:solidFill>
              <a:latin typeface="Comic Sans MS"/>
              <a:ea typeface="Comic Sans MS"/>
              <a:cs typeface="Comic Sans MS"/>
              <a:sym typeface="Comic Sans MS"/>
            </a:endParaRPr>
          </a:p>
        </p:txBody>
      </p:sp>
      <p:sp>
        <p:nvSpPr>
          <p:cNvPr id="162" name="Google Shape;162;p9"/>
          <p:cNvSpPr txBox="1"/>
          <p:nvPr/>
        </p:nvSpPr>
        <p:spPr>
          <a:xfrm>
            <a:off x="539750" y="333375"/>
            <a:ext cx="8215313" cy="4000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dk1"/>
                </a:solidFill>
                <a:latin typeface="Comic Sans MS"/>
                <a:ea typeface="Comic Sans MS"/>
                <a:cs typeface="Comic Sans MS"/>
                <a:sym typeface="Comic Sans MS"/>
              </a:rPr>
              <a:t>LANGUAGE, LITERACY AND COMMUNICATION SKILLS</a:t>
            </a:r>
            <a:endParaRPr b="1" sz="2000">
              <a:solidFill>
                <a:schemeClr val="dk1"/>
              </a:solidFill>
              <a:latin typeface="Comic Sans MS"/>
              <a:ea typeface="Comic Sans MS"/>
              <a:cs typeface="Comic Sans MS"/>
              <a:sym typeface="Comic Sans MS"/>
            </a:endParaRPr>
          </a:p>
        </p:txBody>
      </p:sp>
      <p:pic>
        <p:nvPicPr>
          <p:cNvPr descr="S:\Pictures\1 reception\Pupils\Rhys I\Im a top banana 002.jpg" id="163" name="Google Shape;163;p9"/>
          <p:cNvPicPr preferRelativeResize="0"/>
          <p:nvPr/>
        </p:nvPicPr>
        <p:blipFill rotWithShape="1">
          <a:blip r:embed="rId3">
            <a:alphaModFix/>
          </a:blip>
          <a:srcRect b="0" l="0" r="0" t="33064"/>
          <a:stretch/>
        </p:blipFill>
        <p:spPr>
          <a:xfrm>
            <a:off x="5412000" y="5109029"/>
            <a:ext cx="3347864" cy="1680708"/>
          </a:xfrm>
          <a:prstGeom prst="rect">
            <a:avLst/>
          </a:prstGeom>
          <a:noFill/>
          <a:ln>
            <a:noFill/>
          </a:ln>
        </p:spPr>
      </p:pic>
      <p:pic>
        <p:nvPicPr>
          <p:cNvPr id="164" name="Google Shape;164;p9"/>
          <p:cNvPicPr preferRelativeResize="0"/>
          <p:nvPr/>
        </p:nvPicPr>
        <p:blipFill rotWithShape="1">
          <a:blip r:embed="rId4">
            <a:alphaModFix/>
          </a:blip>
          <a:srcRect b="30096" l="0" r="0" t="23237"/>
          <a:stretch/>
        </p:blipFill>
        <p:spPr>
          <a:xfrm>
            <a:off x="251520" y="4278839"/>
            <a:ext cx="3923481" cy="2441278"/>
          </a:xfrm>
          <a:prstGeom prst="rect">
            <a:avLst/>
          </a:prstGeom>
          <a:noFill/>
          <a:ln>
            <a:noFill/>
          </a:ln>
        </p:spPr>
      </p:pic>
      <p:pic>
        <p:nvPicPr>
          <p:cNvPr id="165" name="Google Shape;165;p9"/>
          <p:cNvPicPr preferRelativeResize="0"/>
          <p:nvPr/>
        </p:nvPicPr>
        <p:blipFill rotWithShape="1">
          <a:blip r:embed="rId5">
            <a:alphaModFix/>
          </a:blip>
          <a:srcRect b="0" l="0" r="0" t="0"/>
          <a:stretch/>
        </p:blipFill>
        <p:spPr>
          <a:xfrm>
            <a:off x="4656286" y="2314210"/>
            <a:ext cx="3430712" cy="2564457"/>
          </a:xfrm>
          <a:prstGeom prst="rect">
            <a:avLst/>
          </a:prstGeom>
          <a:noFill/>
          <a:ln>
            <a:noFill/>
          </a:ln>
        </p:spPr>
      </p:pic>
      <p:pic>
        <p:nvPicPr>
          <p:cNvPr id="166" name="Google Shape;166;p9"/>
          <p:cNvPicPr preferRelativeResize="0"/>
          <p:nvPr/>
        </p:nvPicPr>
        <p:blipFill rotWithShape="1">
          <a:blip r:embed="rId6">
            <a:alphaModFix/>
          </a:blip>
          <a:srcRect b="0" l="0" r="0" t="0"/>
          <a:stretch/>
        </p:blipFill>
        <p:spPr>
          <a:xfrm>
            <a:off x="8318500" y="6032500"/>
            <a:ext cx="609600" cy="609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2013-06-24T08:45:26Z</dcterms:created>
  <dc:creator>lesli thomas</dc:creator>
</cp:coreProperties>
</file>